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8" r:id="rId25"/>
    <p:sldId id="286" r:id="rId26"/>
    <p:sldId id="287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5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8:5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24575,'221'-102'0,"-162"76"0,-25 11 0,2 1 0,47-12 0,-48 17 0,1 2 0,-1 1 0,62-2 0,-19 9 0,-28 1 0,-1-2 0,83-11 0,-86 5 0,74-1 0,-29 4 0,-44-2 0,47-12 0,-52 8 0,74-6 0,43 3 0,42 0 0,320 13 0,-359 10 0,-23 1 0,220-10 0,-186-3 0,-136 2 0,51 10 0,26 1 0,-82-11 0,101 7 0,-18 3 0,195-7 0,-171-6 0,336 2 0,-465 1 0,1 0 0,-1 1 0,0 0 0,0 1 0,0 0 0,16 8 0,-14-6 0,0 0 0,0-1 0,0-1 0,18 3 0,40-2 0,79-5 0,-45-1 0,108 4 0,229-5 0,-283-7 0,83-3 0,-115 15 0,189-3 0,-178-12 0,-35 2 0,-3 1 0,76-3 0,154 1 0,18 0 0,458 13 0,-783 0 0,1 1 0,29 7 0,-28-4 0,42 2 0,-23-6 0,-8-1 0,-1 2 0,1 1 0,42 9 0,8 7 0,102 10 0,-57-26 0,-89-3 0,0 1 0,46 7 0,-40 1 0,17 3 0,1-3 0,72 1 0,-112-9 0,46 9 0,-44-5 0,36 1 0,491-5 0,-266-2 0,280 1-1365,-547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9:3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24575,'8334'0'0,"-8158"14"0,-79-4 0,-11 1 0,-47-5 0,41 1 0,651-6 0,-349-3 0,-14 2 0,-345 1 0,-1 1 0,27 6 0,-25-3 0,41 2 0,-40-6 0,-1 1 0,45 9 0,-30-4 0,1-3 0,0-1 0,72-5 0,-32 0 0,-61 2 0,0 1 0,0 1 0,0 1 0,19 5 0,-5-2 0,1-2 0,-1-1 0,1-2 0,42-4 0,-5 2 0,780 1 0,-820 1 0,48 9 0,-46-5 0,36 2 0,29-8 0,45 2 0,-122 2-1365,-5 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30:13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30:27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33:15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33:21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24575,'120'0'0,"0"-5"0,183-32 0,-152 13 0,0 7 0,243 3 0,2018 16 0,-2386 0 0,1 0 0,27 7 0,3 1 0,65 7 0,-32-3 0,152 4 0,-32-10 0,-108 5 0,132 14 0,2 4 0,-198-25 0,144 17 0,-136-17 0,2-3 0,61-3 0,59 3 0,201 17 0,-296-18 0,147 9 0,58 1 0,4-14 0,131 4 0,-241 9 0,62 1 0,-198-10 0,0 2 0,64 14 0,-63-10 0,1-1 0,57 3 0,496-10 0,-246-2 0,228 2 0,-532-2 0,64-12 0,-60 8 0,18-5 0,-26 5 0,64-4 0,-73 10 0,-13 0 0,1 0 0,-1 0 0,1-1 0,-1-1 0,0-1 0,0 0 0,22-9 0,39-22 0,61-26 0,-118 54 0,0 0 0,1 1 0,0 1 0,-1 1 0,31-1 0,6 4 0,-20 1 0,-1-2 0,68-10 0,77-13 0,-123 17 0,0 2 0,99 6 0,-56 1 0,27-2-1365,-101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33:27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24575,'3312'0'0,"-3112"-12"0,-28 1 0,12 11 0,57-1 0,-126-10 0,33-1 0,77 0 0,34 0 0,2871 11 0,-1454 3 0,-692-2 0,-964 1 0,1 1 0,33 8 0,7 1 0,-1-3 0,-17-1 0,61 1 0,35-9-1365,-118 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35:1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24575,'3312'0'0,"-3112"-12"0,-28 1 0,12 11 0,57-1 0,-126-10 0,33-1 0,77 0 0,34 0 0,2871 11 0,-1454 3 0,-692-2 0,-964 1 0,1 1 0,33 8 0,7 1 0,-1-3 0,-17-1 0,61 1 0,35-9-1365,-118 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5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5:5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5:5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5:5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5:5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4:21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24575,'626'0'0,"-589"2"0,49 8 0,21 2 0,398-10 0,-259-4 0,18 4 0,290-4 0,-351-10 0,62 0 0,-8 0 0,38-1 0,1817 15 0,-1142-3 0,-931 3 0,0 2 0,60 14 0,-52-8 0,55 3 0,264-10 0,-186-5 0,201-12 0,146 2 0,-335 14 0,1983-2 0,-2150 2 0,0 0 0,26 6 0,33 4 0,289-10 0,-191-4 0,269 2-1365,-426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8:5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24575,'221'-102'0,"-162"76"0,-25 11 0,2 1 0,47-12 0,-48 17 0,1 2 0,-1 1 0,62-2 0,-19 9 0,-28 1 0,-1-2 0,83-11 0,-86 5 0,74-1 0,-29 4 0,-44-2 0,47-12 0,-52 8 0,74-6 0,43 3 0,42 0 0,320 13 0,-359 10 0,-23 1 0,220-10 0,-186-3 0,-136 2 0,51 10 0,26 1 0,-82-11 0,101 7 0,-18 3 0,195-7 0,-171-6 0,336 2 0,-465 1 0,1 0 0,-1 1 0,0 0 0,0 1 0,0 0 0,16 8 0,-14-6 0,0 0 0,0-1 0,0-1 0,18 3 0,40-2 0,79-5 0,-45-1 0,108 4 0,229-5 0,-283-7 0,83-3 0,-115 15 0,189-3 0,-178-12 0,-35 2 0,-3 1 0,76-3 0,154 1 0,18 0 0,458 13 0,-783 0 0,1 1 0,29 7 0,-28-4 0,42 2 0,-23-6 0,-8-1 0,-1 2 0,1 1 0,42 9 0,8 7 0,102 10 0,-57-26 0,-89-3 0,0 1 0,46 7 0,-40 1 0,17 3 0,1-3 0,72 1 0,-112-9 0,46 9 0,-44-5 0,36 1 0,491-5 0,-266-2 0,280 1-1365,-547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9:3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24575,'8334'0'0,"-8158"14"0,-79-4 0,-11 1 0,-47-5 0,41 1 0,651-6 0,-349-3 0,-14 2 0,-345 1 0,-1 1 0,27 6 0,-25-3 0,41 2 0,-40-6 0,-1 1 0,45 9 0,-30-4 0,1-3 0,0-1 0,72-5 0,-32 0 0,-61 2 0,0 1 0,0 1 0,0 1 0,19 5 0,-5-2 0,1-2 0,-1-1 0,1-2 0,42-4 0,-5 2 0,780 1 0,-820 1 0,48 9 0,-46-5 0,36 2 0,29-8 0,45 2 0,-122 2-1365,-5 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30:13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30:27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18:24:21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24575,'626'0'0,"-589"2"0,49 8 0,21 2 0,398-10 0,-259-4 0,18 4 0,290-4 0,-351-10 0,62 0 0,-8 0 0,38-1 0,1817 15 0,-1142-3 0,-931 3 0,0 2 0,60 14 0,-52-8 0,55 3 0,264-10 0,-186-5 0,201-12 0,146 2 0,-335 14 0,1983-2 0,-2150 2 0,0 0 0,26 6 0,33 4 0,289-10 0,-191-4 0,269 2-1365,-426 0-5461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81200" y="1524000"/>
            <a:ext cx="7239000" cy="4267200"/>
          </a:xfrm>
          <a:custGeom>
            <a:avLst/>
            <a:gdLst/>
            <a:ahLst/>
            <a:cxnLst/>
            <a:rect l="l" t="t" r="r" b="b"/>
            <a:pathLst>
              <a:path w="7239000" h="4267200">
                <a:moveTo>
                  <a:pt x="7239000" y="0"/>
                </a:moveTo>
                <a:lnTo>
                  <a:pt x="0" y="0"/>
                </a:lnTo>
                <a:lnTo>
                  <a:pt x="0" y="4267200"/>
                </a:lnTo>
                <a:lnTo>
                  <a:pt x="7239000" y="4267200"/>
                </a:lnTo>
                <a:lnTo>
                  <a:pt x="7239000" y="0"/>
                </a:lnTo>
                <a:close/>
              </a:path>
            </a:pathLst>
          </a:custGeom>
          <a:solidFill>
            <a:srgbClr val="74A4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81200" y="1524000"/>
            <a:ext cx="7239000" cy="4267200"/>
          </a:xfrm>
          <a:custGeom>
            <a:avLst/>
            <a:gdLst/>
            <a:ahLst/>
            <a:cxnLst/>
            <a:rect l="l" t="t" r="r" b="b"/>
            <a:pathLst>
              <a:path w="7239000" h="4267200">
                <a:moveTo>
                  <a:pt x="0" y="4267200"/>
                </a:moveTo>
                <a:lnTo>
                  <a:pt x="7239000" y="4267200"/>
                </a:lnTo>
                <a:lnTo>
                  <a:pt x="7239000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  <a:ln w="25400">
            <a:solidFill>
              <a:srgbClr val="226E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014722" cy="597636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63676" y="309752"/>
            <a:ext cx="2006600" cy="2527300"/>
          </a:xfrm>
          <a:custGeom>
            <a:avLst/>
            <a:gdLst/>
            <a:ahLst/>
            <a:cxnLst/>
            <a:rect l="l" t="t" r="r" b="b"/>
            <a:pathLst>
              <a:path w="2006600" h="2527300">
                <a:moveTo>
                  <a:pt x="1198061" y="2514600"/>
                </a:moveTo>
                <a:lnTo>
                  <a:pt x="766992" y="2514600"/>
                </a:lnTo>
                <a:lnTo>
                  <a:pt x="818670" y="2527300"/>
                </a:lnTo>
                <a:lnTo>
                  <a:pt x="1145828" y="2527300"/>
                </a:lnTo>
                <a:lnTo>
                  <a:pt x="1198061" y="2514600"/>
                </a:lnTo>
                <a:close/>
              </a:path>
              <a:path w="2006600" h="2527300">
                <a:moveTo>
                  <a:pt x="1203729" y="12700"/>
                </a:moveTo>
                <a:lnTo>
                  <a:pt x="819857" y="12700"/>
                </a:lnTo>
                <a:lnTo>
                  <a:pt x="765896" y="25400"/>
                </a:lnTo>
                <a:lnTo>
                  <a:pt x="713530" y="25400"/>
                </a:lnTo>
                <a:lnTo>
                  <a:pt x="613583" y="50800"/>
                </a:lnTo>
                <a:lnTo>
                  <a:pt x="566000" y="76200"/>
                </a:lnTo>
                <a:lnTo>
                  <a:pt x="520012" y="88900"/>
                </a:lnTo>
                <a:lnTo>
                  <a:pt x="475617" y="114300"/>
                </a:lnTo>
                <a:lnTo>
                  <a:pt x="432815" y="127000"/>
                </a:lnTo>
                <a:lnTo>
                  <a:pt x="391607" y="152400"/>
                </a:lnTo>
                <a:lnTo>
                  <a:pt x="351992" y="177800"/>
                </a:lnTo>
                <a:lnTo>
                  <a:pt x="313969" y="215900"/>
                </a:lnTo>
                <a:lnTo>
                  <a:pt x="275424" y="241300"/>
                </a:lnTo>
                <a:lnTo>
                  <a:pt x="239962" y="279400"/>
                </a:lnTo>
                <a:lnTo>
                  <a:pt x="207584" y="317500"/>
                </a:lnTo>
                <a:lnTo>
                  <a:pt x="178290" y="355600"/>
                </a:lnTo>
                <a:lnTo>
                  <a:pt x="152079" y="393700"/>
                </a:lnTo>
                <a:lnTo>
                  <a:pt x="128952" y="431800"/>
                </a:lnTo>
                <a:lnTo>
                  <a:pt x="108908" y="469900"/>
                </a:lnTo>
                <a:lnTo>
                  <a:pt x="91948" y="520700"/>
                </a:lnTo>
                <a:lnTo>
                  <a:pt x="78072" y="558800"/>
                </a:lnTo>
                <a:lnTo>
                  <a:pt x="67279" y="609600"/>
                </a:lnTo>
                <a:lnTo>
                  <a:pt x="59570" y="660400"/>
                </a:lnTo>
                <a:lnTo>
                  <a:pt x="54945" y="711200"/>
                </a:lnTo>
                <a:lnTo>
                  <a:pt x="53403" y="762000"/>
                </a:lnTo>
                <a:lnTo>
                  <a:pt x="55033" y="812800"/>
                </a:lnTo>
                <a:lnTo>
                  <a:pt x="59921" y="863600"/>
                </a:lnTo>
                <a:lnTo>
                  <a:pt x="68069" y="901700"/>
                </a:lnTo>
                <a:lnTo>
                  <a:pt x="79476" y="952500"/>
                </a:lnTo>
                <a:lnTo>
                  <a:pt x="94142" y="990600"/>
                </a:lnTo>
                <a:lnTo>
                  <a:pt x="112067" y="1041400"/>
                </a:lnTo>
                <a:lnTo>
                  <a:pt x="133251" y="1079500"/>
                </a:lnTo>
                <a:lnTo>
                  <a:pt x="157694" y="1117600"/>
                </a:lnTo>
                <a:lnTo>
                  <a:pt x="185397" y="1155700"/>
                </a:lnTo>
                <a:lnTo>
                  <a:pt x="216358" y="1181100"/>
                </a:lnTo>
                <a:lnTo>
                  <a:pt x="250579" y="1219200"/>
                </a:lnTo>
                <a:lnTo>
                  <a:pt x="288059" y="1257300"/>
                </a:lnTo>
                <a:lnTo>
                  <a:pt x="328797" y="1282700"/>
                </a:lnTo>
                <a:lnTo>
                  <a:pt x="372795" y="1308100"/>
                </a:lnTo>
                <a:lnTo>
                  <a:pt x="321442" y="1333500"/>
                </a:lnTo>
                <a:lnTo>
                  <a:pt x="273892" y="1358900"/>
                </a:lnTo>
                <a:lnTo>
                  <a:pt x="230146" y="1384300"/>
                </a:lnTo>
                <a:lnTo>
                  <a:pt x="190203" y="1409700"/>
                </a:lnTo>
                <a:lnTo>
                  <a:pt x="154065" y="1447800"/>
                </a:lnTo>
                <a:lnTo>
                  <a:pt x="121731" y="1473200"/>
                </a:lnTo>
                <a:lnTo>
                  <a:pt x="93200" y="1511300"/>
                </a:lnTo>
                <a:lnTo>
                  <a:pt x="68474" y="1549400"/>
                </a:lnTo>
                <a:lnTo>
                  <a:pt x="47551" y="1587500"/>
                </a:lnTo>
                <a:lnTo>
                  <a:pt x="30433" y="1625600"/>
                </a:lnTo>
                <a:lnTo>
                  <a:pt x="17118" y="1676400"/>
                </a:lnTo>
                <a:lnTo>
                  <a:pt x="7608" y="1714500"/>
                </a:lnTo>
                <a:lnTo>
                  <a:pt x="1902" y="1765300"/>
                </a:lnTo>
                <a:lnTo>
                  <a:pt x="0" y="1803400"/>
                </a:lnTo>
                <a:lnTo>
                  <a:pt x="1659" y="1854200"/>
                </a:lnTo>
                <a:lnTo>
                  <a:pt x="6638" y="1905000"/>
                </a:lnTo>
                <a:lnTo>
                  <a:pt x="14937" y="1943100"/>
                </a:lnTo>
                <a:lnTo>
                  <a:pt x="26555" y="1993900"/>
                </a:lnTo>
                <a:lnTo>
                  <a:pt x="41492" y="2032000"/>
                </a:lnTo>
                <a:lnTo>
                  <a:pt x="59749" y="2082800"/>
                </a:lnTo>
                <a:lnTo>
                  <a:pt x="81326" y="2120900"/>
                </a:lnTo>
                <a:lnTo>
                  <a:pt x="106221" y="2159000"/>
                </a:lnTo>
                <a:lnTo>
                  <a:pt x="134437" y="2197100"/>
                </a:lnTo>
                <a:lnTo>
                  <a:pt x="165971" y="2222500"/>
                </a:lnTo>
                <a:lnTo>
                  <a:pt x="200825" y="2260600"/>
                </a:lnTo>
                <a:lnTo>
                  <a:pt x="238999" y="2298700"/>
                </a:lnTo>
                <a:lnTo>
                  <a:pt x="280492" y="2324100"/>
                </a:lnTo>
                <a:lnTo>
                  <a:pt x="318509" y="2349500"/>
                </a:lnTo>
                <a:lnTo>
                  <a:pt x="357769" y="2374900"/>
                </a:lnTo>
                <a:lnTo>
                  <a:pt x="398271" y="2400300"/>
                </a:lnTo>
                <a:lnTo>
                  <a:pt x="440014" y="2425700"/>
                </a:lnTo>
                <a:lnTo>
                  <a:pt x="483000" y="2438400"/>
                </a:lnTo>
                <a:lnTo>
                  <a:pt x="527228" y="2463800"/>
                </a:lnTo>
                <a:lnTo>
                  <a:pt x="619409" y="2489200"/>
                </a:lnTo>
                <a:lnTo>
                  <a:pt x="716556" y="2514600"/>
                </a:lnTo>
                <a:lnTo>
                  <a:pt x="1248963" y="2514600"/>
                </a:lnTo>
                <a:lnTo>
                  <a:pt x="1346780" y="2489200"/>
                </a:lnTo>
                <a:lnTo>
                  <a:pt x="1439280" y="2463800"/>
                </a:lnTo>
                <a:lnTo>
                  <a:pt x="1483536" y="2451100"/>
                </a:lnTo>
                <a:lnTo>
                  <a:pt x="1526464" y="2425700"/>
                </a:lnTo>
                <a:lnTo>
                  <a:pt x="1568063" y="2400300"/>
                </a:lnTo>
                <a:lnTo>
                  <a:pt x="1608334" y="2387600"/>
                </a:lnTo>
                <a:lnTo>
                  <a:pt x="1647277" y="2362200"/>
                </a:lnTo>
                <a:lnTo>
                  <a:pt x="1684892" y="2336800"/>
                </a:lnTo>
                <a:lnTo>
                  <a:pt x="1721180" y="2311400"/>
                </a:lnTo>
                <a:lnTo>
                  <a:pt x="1760413" y="2273300"/>
                </a:lnTo>
                <a:lnTo>
                  <a:pt x="912721" y="2273300"/>
                </a:lnTo>
                <a:lnTo>
                  <a:pt x="861270" y="2260600"/>
                </a:lnTo>
                <a:lnTo>
                  <a:pt x="811561" y="2260600"/>
                </a:lnTo>
                <a:lnTo>
                  <a:pt x="717374" y="2235200"/>
                </a:lnTo>
                <a:lnTo>
                  <a:pt x="672898" y="2209800"/>
                </a:lnTo>
                <a:lnTo>
                  <a:pt x="630170" y="2184400"/>
                </a:lnTo>
                <a:lnTo>
                  <a:pt x="589190" y="2159000"/>
                </a:lnTo>
                <a:lnTo>
                  <a:pt x="549960" y="2133600"/>
                </a:lnTo>
                <a:lnTo>
                  <a:pt x="509505" y="2095500"/>
                </a:lnTo>
                <a:lnTo>
                  <a:pt x="474444" y="2057400"/>
                </a:lnTo>
                <a:lnTo>
                  <a:pt x="444777" y="2019300"/>
                </a:lnTo>
                <a:lnTo>
                  <a:pt x="420504" y="1981200"/>
                </a:lnTo>
                <a:lnTo>
                  <a:pt x="401626" y="1943100"/>
                </a:lnTo>
                <a:lnTo>
                  <a:pt x="388142" y="1905000"/>
                </a:lnTo>
                <a:lnTo>
                  <a:pt x="380051" y="1854200"/>
                </a:lnTo>
                <a:lnTo>
                  <a:pt x="377355" y="1803400"/>
                </a:lnTo>
                <a:lnTo>
                  <a:pt x="379867" y="1765300"/>
                </a:lnTo>
                <a:lnTo>
                  <a:pt x="387404" y="1714500"/>
                </a:lnTo>
                <a:lnTo>
                  <a:pt x="399965" y="1663700"/>
                </a:lnTo>
                <a:lnTo>
                  <a:pt x="417552" y="1625600"/>
                </a:lnTo>
                <a:lnTo>
                  <a:pt x="440163" y="1587500"/>
                </a:lnTo>
                <a:lnTo>
                  <a:pt x="467799" y="1549400"/>
                </a:lnTo>
                <a:lnTo>
                  <a:pt x="500461" y="1511300"/>
                </a:lnTo>
                <a:lnTo>
                  <a:pt x="538147" y="1485900"/>
                </a:lnTo>
                <a:lnTo>
                  <a:pt x="580859" y="1460500"/>
                </a:lnTo>
                <a:lnTo>
                  <a:pt x="1958480" y="1460500"/>
                </a:lnTo>
                <a:lnTo>
                  <a:pt x="1953086" y="1447800"/>
                </a:lnTo>
                <a:lnTo>
                  <a:pt x="1933965" y="1397000"/>
                </a:lnTo>
                <a:lnTo>
                  <a:pt x="1911903" y="1358900"/>
                </a:lnTo>
                <a:lnTo>
                  <a:pt x="1886899" y="1320800"/>
                </a:lnTo>
                <a:lnTo>
                  <a:pt x="1858954" y="1282700"/>
                </a:lnTo>
                <a:lnTo>
                  <a:pt x="1828069" y="1257300"/>
                </a:lnTo>
                <a:lnTo>
                  <a:pt x="1794242" y="1219200"/>
                </a:lnTo>
                <a:lnTo>
                  <a:pt x="1757475" y="1181100"/>
                </a:lnTo>
                <a:lnTo>
                  <a:pt x="1717768" y="1155700"/>
                </a:lnTo>
                <a:lnTo>
                  <a:pt x="1675120" y="1130300"/>
                </a:lnTo>
                <a:lnTo>
                  <a:pt x="1629533" y="1092200"/>
                </a:lnTo>
                <a:lnTo>
                  <a:pt x="1581005" y="1066800"/>
                </a:lnTo>
                <a:lnTo>
                  <a:pt x="1529537" y="1041400"/>
                </a:lnTo>
                <a:lnTo>
                  <a:pt x="1576088" y="1016000"/>
                </a:lnTo>
                <a:lnTo>
                  <a:pt x="1618586" y="990600"/>
                </a:lnTo>
                <a:lnTo>
                  <a:pt x="1657033" y="952500"/>
                </a:lnTo>
                <a:lnTo>
                  <a:pt x="1691429" y="927100"/>
                </a:lnTo>
                <a:lnTo>
                  <a:pt x="1289304" y="927100"/>
                </a:lnTo>
                <a:lnTo>
                  <a:pt x="1261090" y="914400"/>
                </a:lnTo>
                <a:lnTo>
                  <a:pt x="1236258" y="901700"/>
                </a:lnTo>
                <a:lnTo>
                  <a:pt x="1214831" y="889000"/>
                </a:lnTo>
                <a:lnTo>
                  <a:pt x="969467" y="825500"/>
                </a:lnTo>
                <a:lnTo>
                  <a:pt x="902847" y="800100"/>
                </a:lnTo>
                <a:lnTo>
                  <a:pt x="842572" y="774700"/>
                </a:lnTo>
                <a:lnTo>
                  <a:pt x="788641" y="749300"/>
                </a:lnTo>
                <a:lnTo>
                  <a:pt x="741056" y="723900"/>
                </a:lnTo>
                <a:lnTo>
                  <a:pt x="699815" y="698500"/>
                </a:lnTo>
                <a:lnTo>
                  <a:pt x="664919" y="673100"/>
                </a:lnTo>
                <a:lnTo>
                  <a:pt x="636367" y="647700"/>
                </a:lnTo>
                <a:lnTo>
                  <a:pt x="598299" y="596900"/>
                </a:lnTo>
                <a:lnTo>
                  <a:pt x="585609" y="533400"/>
                </a:lnTo>
                <a:lnTo>
                  <a:pt x="588315" y="495300"/>
                </a:lnTo>
                <a:lnTo>
                  <a:pt x="596431" y="457200"/>
                </a:lnTo>
                <a:lnTo>
                  <a:pt x="609959" y="419100"/>
                </a:lnTo>
                <a:lnTo>
                  <a:pt x="628900" y="381000"/>
                </a:lnTo>
                <a:lnTo>
                  <a:pt x="683018" y="330200"/>
                </a:lnTo>
                <a:lnTo>
                  <a:pt x="718197" y="317500"/>
                </a:lnTo>
                <a:lnTo>
                  <a:pt x="758790" y="292100"/>
                </a:lnTo>
                <a:lnTo>
                  <a:pt x="804797" y="279400"/>
                </a:lnTo>
                <a:lnTo>
                  <a:pt x="856219" y="266700"/>
                </a:lnTo>
                <a:lnTo>
                  <a:pt x="1695683" y="266700"/>
                </a:lnTo>
                <a:lnTo>
                  <a:pt x="1672490" y="241300"/>
                </a:lnTo>
                <a:lnTo>
                  <a:pt x="1633055" y="203200"/>
                </a:lnTo>
                <a:lnTo>
                  <a:pt x="1588973" y="165100"/>
                </a:lnTo>
                <a:lnTo>
                  <a:pt x="1552512" y="139700"/>
                </a:lnTo>
                <a:lnTo>
                  <a:pt x="1514464" y="114300"/>
                </a:lnTo>
                <a:lnTo>
                  <a:pt x="1474830" y="101600"/>
                </a:lnTo>
                <a:lnTo>
                  <a:pt x="1433610" y="76200"/>
                </a:lnTo>
                <a:lnTo>
                  <a:pt x="1390804" y="63500"/>
                </a:lnTo>
                <a:lnTo>
                  <a:pt x="1300436" y="38100"/>
                </a:lnTo>
                <a:lnTo>
                  <a:pt x="1203729" y="12700"/>
                </a:lnTo>
                <a:close/>
              </a:path>
              <a:path w="2006600" h="2527300">
                <a:moveTo>
                  <a:pt x="1958480" y="1460500"/>
                </a:moveTo>
                <a:lnTo>
                  <a:pt x="580859" y="1460500"/>
                </a:lnTo>
                <a:lnTo>
                  <a:pt x="638787" y="1473200"/>
                </a:lnTo>
                <a:lnTo>
                  <a:pt x="694892" y="1498600"/>
                </a:lnTo>
                <a:lnTo>
                  <a:pt x="801644" y="1524000"/>
                </a:lnTo>
                <a:lnTo>
                  <a:pt x="852295" y="1549400"/>
                </a:lnTo>
                <a:lnTo>
                  <a:pt x="901132" y="1562100"/>
                </a:lnTo>
                <a:lnTo>
                  <a:pt x="948156" y="1574800"/>
                </a:lnTo>
                <a:lnTo>
                  <a:pt x="993371" y="1587500"/>
                </a:lnTo>
                <a:lnTo>
                  <a:pt x="1036777" y="1600200"/>
                </a:lnTo>
                <a:lnTo>
                  <a:pt x="1101512" y="1625600"/>
                </a:lnTo>
                <a:lnTo>
                  <a:pt x="1160082" y="1651000"/>
                </a:lnTo>
                <a:lnTo>
                  <a:pt x="1212487" y="1676400"/>
                </a:lnTo>
                <a:lnTo>
                  <a:pt x="1258727" y="1701800"/>
                </a:lnTo>
                <a:lnTo>
                  <a:pt x="1298801" y="1727200"/>
                </a:lnTo>
                <a:lnTo>
                  <a:pt x="1332710" y="1752600"/>
                </a:lnTo>
                <a:lnTo>
                  <a:pt x="1360454" y="1790700"/>
                </a:lnTo>
                <a:lnTo>
                  <a:pt x="1382032" y="1828800"/>
                </a:lnTo>
                <a:lnTo>
                  <a:pt x="1397445" y="1854200"/>
                </a:lnTo>
                <a:lnTo>
                  <a:pt x="1406693" y="1892300"/>
                </a:lnTo>
                <a:lnTo>
                  <a:pt x="1409776" y="1943100"/>
                </a:lnTo>
                <a:lnTo>
                  <a:pt x="1406221" y="1981200"/>
                </a:lnTo>
                <a:lnTo>
                  <a:pt x="1395561" y="2019300"/>
                </a:lnTo>
                <a:lnTo>
                  <a:pt x="1377803" y="2070100"/>
                </a:lnTo>
                <a:lnTo>
                  <a:pt x="1352955" y="2108200"/>
                </a:lnTo>
                <a:lnTo>
                  <a:pt x="1321023" y="2133600"/>
                </a:lnTo>
                <a:lnTo>
                  <a:pt x="1282014" y="2171700"/>
                </a:lnTo>
                <a:lnTo>
                  <a:pt x="1244256" y="2197100"/>
                </a:lnTo>
                <a:lnTo>
                  <a:pt x="1204028" y="2222500"/>
                </a:lnTo>
                <a:lnTo>
                  <a:pt x="1161332" y="2235200"/>
                </a:lnTo>
                <a:lnTo>
                  <a:pt x="1116170" y="2247900"/>
                </a:lnTo>
                <a:lnTo>
                  <a:pt x="1068544" y="2260600"/>
                </a:lnTo>
                <a:lnTo>
                  <a:pt x="1018457" y="2273300"/>
                </a:lnTo>
                <a:lnTo>
                  <a:pt x="1760413" y="2273300"/>
                </a:lnTo>
                <a:lnTo>
                  <a:pt x="1796742" y="2235200"/>
                </a:lnTo>
                <a:lnTo>
                  <a:pt x="1830166" y="2209800"/>
                </a:lnTo>
                <a:lnTo>
                  <a:pt x="1860685" y="2171700"/>
                </a:lnTo>
                <a:lnTo>
                  <a:pt x="1888299" y="2133600"/>
                </a:lnTo>
                <a:lnTo>
                  <a:pt x="1913007" y="2082800"/>
                </a:lnTo>
                <a:lnTo>
                  <a:pt x="1934810" y="2044700"/>
                </a:lnTo>
                <a:lnTo>
                  <a:pt x="1953706" y="2006600"/>
                </a:lnTo>
                <a:lnTo>
                  <a:pt x="1969696" y="1955800"/>
                </a:lnTo>
                <a:lnTo>
                  <a:pt x="1982779" y="1917700"/>
                </a:lnTo>
                <a:lnTo>
                  <a:pt x="1992956" y="1866900"/>
                </a:lnTo>
                <a:lnTo>
                  <a:pt x="2000225" y="1816100"/>
                </a:lnTo>
                <a:lnTo>
                  <a:pt x="2004587" y="1765300"/>
                </a:lnTo>
                <a:lnTo>
                  <a:pt x="2006041" y="1714500"/>
                </a:lnTo>
                <a:lnTo>
                  <a:pt x="2004570" y="1663700"/>
                </a:lnTo>
                <a:lnTo>
                  <a:pt x="2000157" y="1612900"/>
                </a:lnTo>
                <a:lnTo>
                  <a:pt x="1992802" y="1574800"/>
                </a:lnTo>
                <a:lnTo>
                  <a:pt x="1982505" y="1524000"/>
                </a:lnTo>
                <a:lnTo>
                  <a:pt x="1969266" y="1485900"/>
                </a:lnTo>
                <a:lnTo>
                  <a:pt x="1958480" y="1460500"/>
                </a:lnTo>
                <a:close/>
              </a:path>
              <a:path w="2006600" h="2527300">
                <a:moveTo>
                  <a:pt x="1695683" y="266700"/>
                </a:moveTo>
                <a:lnTo>
                  <a:pt x="1091851" y="266700"/>
                </a:lnTo>
                <a:lnTo>
                  <a:pt x="1143878" y="279400"/>
                </a:lnTo>
                <a:lnTo>
                  <a:pt x="1191744" y="292100"/>
                </a:lnTo>
                <a:lnTo>
                  <a:pt x="1235447" y="304800"/>
                </a:lnTo>
                <a:lnTo>
                  <a:pt x="1274988" y="330200"/>
                </a:lnTo>
                <a:lnTo>
                  <a:pt x="1310367" y="355600"/>
                </a:lnTo>
                <a:lnTo>
                  <a:pt x="1341583" y="381000"/>
                </a:lnTo>
                <a:lnTo>
                  <a:pt x="1391530" y="444500"/>
                </a:lnTo>
                <a:lnTo>
                  <a:pt x="1410260" y="469900"/>
                </a:lnTo>
                <a:lnTo>
                  <a:pt x="1424828" y="520700"/>
                </a:lnTo>
                <a:lnTo>
                  <a:pt x="1435233" y="558800"/>
                </a:lnTo>
                <a:lnTo>
                  <a:pt x="1441477" y="609600"/>
                </a:lnTo>
                <a:lnTo>
                  <a:pt x="1443558" y="660400"/>
                </a:lnTo>
                <a:lnTo>
                  <a:pt x="1440150" y="711200"/>
                </a:lnTo>
                <a:lnTo>
                  <a:pt x="1429926" y="762000"/>
                </a:lnTo>
                <a:lnTo>
                  <a:pt x="1412887" y="812800"/>
                </a:lnTo>
                <a:lnTo>
                  <a:pt x="1389032" y="850900"/>
                </a:lnTo>
                <a:lnTo>
                  <a:pt x="1358362" y="889000"/>
                </a:lnTo>
                <a:lnTo>
                  <a:pt x="1320876" y="927100"/>
                </a:lnTo>
                <a:lnTo>
                  <a:pt x="1691429" y="927100"/>
                </a:lnTo>
                <a:lnTo>
                  <a:pt x="1721775" y="889000"/>
                </a:lnTo>
                <a:lnTo>
                  <a:pt x="1748072" y="850900"/>
                </a:lnTo>
                <a:lnTo>
                  <a:pt x="1770321" y="812800"/>
                </a:lnTo>
                <a:lnTo>
                  <a:pt x="1788523" y="774700"/>
                </a:lnTo>
                <a:lnTo>
                  <a:pt x="1802678" y="736600"/>
                </a:lnTo>
                <a:lnTo>
                  <a:pt x="1812788" y="685800"/>
                </a:lnTo>
                <a:lnTo>
                  <a:pt x="1818853" y="647700"/>
                </a:lnTo>
                <a:lnTo>
                  <a:pt x="1820875" y="596900"/>
                </a:lnTo>
                <a:lnTo>
                  <a:pt x="1818558" y="546100"/>
                </a:lnTo>
                <a:lnTo>
                  <a:pt x="1811607" y="495300"/>
                </a:lnTo>
                <a:lnTo>
                  <a:pt x="1800020" y="444500"/>
                </a:lnTo>
                <a:lnTo>
                  <a:pt x="1783795" y="393700"/>
                </a:lnTo>
                <a:lnTo>
                  <a:pt x="1762931" y="355600"/>
                </a:lnTo>
                <a:lnTo>
                  <a:pt x="1737427" y="317500"/>
                </a:lnTo>
                <a:lnTo>
                  <a:pt x="1707280" y="279400"/>
                </a:lnTo>
                <a:lnTo>
                  <a:pt x="1695683" y="266700"/>
                </a:lnTo>
                <a:close/>
              </a:path>
              <a:path w="2006600" h="2527300">
                <a:moveTo>
                  <a:pt x="1100687" y="0"/>
                </a:moveTo>
                <a:lnTo>
                  <a:pt x="932564" y="0"/>
                </a:lnTo>
                <a:lnTo>
                  <a:pt x="875412" y="12700"/>
                </a:lnTo>
                <a:lnTo>
                  <a:pt x="1153000" y="12700"/>
                </a:lnTo>
                <a:lnTo>
                  <a:pt x="1100687" y="0"/>
                </a:lnTo>
                <a:close/>
              </a:path>
            </a:pathLst>
          </a:custGeom>
          <a:solidFill>
            <a:srgbClr val="5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72792" y="921258"/>
            <a:ext cx="152844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C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C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C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C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C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7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558800"/>
            <a:ext cx="7772400" cy="901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9450" y="1428325"/>
            <a:ext cx="5219700" cy="2559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3792" y="6627222"/>
            <a:ext cx="1322705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3333CC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68308" y="6627222"/>
            <a:ext cx="408304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01.png"/><Relationship Id="rId18" Type="http://schemas.openxmlformats.org/officeDocument/2006/relationships/image" Target="../media/image71.png"/><Relationship Id="rId26" Type="http://schemas.openxmlformats.org/officeDocument/2006/relationships/image" Target="../media/image118.png"/><Relationship Id="rId39" Type="http://schemas.openxmlformats.org/officeDocument/2006/relationships/image" Target="../media/image122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42" Type="http://schemas.openxmlformats.org/officeDocument/2006/relationships/image" Target="../media/image96.png"/><Relationship Id="rId7" Type="http://schemas.openxmlformats.org/officeDocument/2006/relationships/image" Target="../media/image115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110.png"/><Relationship Id="rId38" Type="http://schemas.openxmlformats.org/officeDocument/2006/relationships/image" Target="../media/image121.png"/><Relationship Id="rId2" Type="http://schemas.openxmlformats.org/officeDocument/2006/relationships/image" Target="../media/image55.png"/><Relationship Id="rId16" Type="http://schemas.openxmlformats.org/officeDocument/2006/relationships/image" Target="../media/image79.png"/><Relationship Id="rId20" Type="http://schemas.openxmlformats.org/officeDocument/2006/relationships/image" Target="../media/image73.png"/><Relationship Id="rId29" Type="http://schemas.openxmlformats.org/officeDocument/2006/relationships/image" Target="../media/image119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64.png"/><Relationship Id="rId24" Type="http://schemas.openxmlformats.org/officeDocument/2006/relationships/image" Target="../media/image103.png"/><Relationship Id="rId32" Type="http://schemas.openxmlformats.org/officeDocument/2006/relationships/image" Target="../media/image109.png"/><Relationship Id="rId37" Type="http://schemas.openxmlformats.org/officeDocument/2006/relationships/image" Target="../media/image120.png"/><Relationship Id="rId40" Type="http://schemas.openxmlformats.org/officeDocument/2006/relationships/image" Target="../media/image93.png"/><Relationship Id="rId5" Type="http://schemas.openxmlformats.org/officeDocument/2006/relationships/image" Target="../media/image58.png"/><Relationship Id="rId15" Type="http://schemas.openxmlformats.org/officeDocument/2006/relationships/image" Target="../media/image108.png"/><Relationship Id="rId23" Type="http://schemas.openxmlformats.org/officeDocument/2006/relationships/image" Target="../media/image76.png"/><Relationship Id="rId28" Type="http://schemas.openxmlformats.org/officeDocument/2006/relationships/image" Target="../media/image106.png"/><Relationship Id="rId36" Type="http://schemas.openxmlformats.org/officeDocument/2006/relationships/image" Target="../media/image89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4" Type="http://schemas.openxmlformats.org/officeDocument/2006/relationships/image" Target="../media/image57.png"/><Relationship Id="rId9" Type="http://schemas.openxmlformats.org/officeDocument/2006/relationships/image" Target="../media/image100.png"/><Relationship Id="rId14" Type="http://schemas.openxmlformats.org/officeDocument/2006/relationships/image" Target="../media/image117.png"/><Relationship Id="rId22" Type="http://schemas.openxmlformats.org/officeDocument/2006/relationships/image" Target="../media/image75.png"/><Relationship Id="rId27" Type="http://schemas.openxmlformats.org/officeDocument/2006/relationships/image" Target="../media/image105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98.png"/><Relationship Id="rId18" Type="http://schemas.openxmlformats.org/officeDocument/2006/relationships/image" Target="../media/image117.png"/><Relationship Id="rId26" Type="http://schemas.openxmlformats.org/officeDocument/2006/relationships/image" Target="../media/image83.png"/><Relationship Id="rId39" Type="http://schemas.openxmlformats.org/officeDocument/2006/relationships/image" Target="../media/image122.png"/><Relationship Id="rId3" Type="http://schemas.openxmlformats.org/officeDocument/2006/relationships/image" Target="../media/image57.png"/><Relationship Id="rId21" Type="http://schemas.openxmlformats.org/officeDocument/2006/relationships/image" Target="../media/image105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image" Target="../media/image65.png"/><Relationship Id="rId12" Type="http://schemas.openxmlformats.org/officeDocument/2006/relationships/image" Target="../media/image76.png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33" Type="http://schemas.openxmlformats.org/officeDocument/2006/relationships/image" Target="../media/image87.png"/><Relationship Id="rId38" Type="http://schemas.openxmlformats.org/officeDocument/2006/relationships/image" Target="../media/image121.png"/><Relationship Id="rId2" Type="http://schemas.openxmlformats.org/officeDocument/2006/relationships/image" Target="../media/image55.png"/><Relationship Id="rId16" Type="http://schemas.openxmlformats.org/officeDocument/2006/relationships/image" Target="../media/image78.png"/><Relationship Id="rId20" Type="http://schemas.openxmlformats.org/officeDocument/2006/relationships/image" Target="../media/image118.png"/><Relationship Id="rId29" Type="http://schemas.openxmlformats.org/officeDocument/2006/relationships/image" Target="../media/image109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5.png"/><Relationship Id="rId24" Type="http://schemas.openxmlformats.org/officeDocument/2006/relationships/image" Target="../media/image106.png"/><Relationship Id="rId32" Type="http://schemas.openxmlformats.org/officeDocument/2006/relationships/image" Target="../media/image70.png"/><Relationship Id="rId37" Type="http://schemas.openxmlformats.org/officeDocument/2006/relationships/image" Target="../media/image120.png"/><Relationship Id="rId40" Type="http://schemas.openxmlformats.org/officeDocument/2006/relationships/image" Target="../media/image93.png"/><Relationship Id="rId5" Type="http://schemas.openxmlformats.org/officeDocument/2006/relationships/image" Target="../media/image56.png"/><Relationship Id="rId15" Type="http://schemas.openxmlformats.org/officeDocument/2006/relationships/image" Target="../media/image103.png"/><Relationship Id="rId23" Type="http://schemas.openxmlformats.org/officeDocument/2006/relationships/image" Target="../media/image108.png"/><Relationship Id="rId28" Type="http://schemas.openxmlformats.org/officeDocument/2006/relationships/image" Target="../media/image84.png"/><Relationship Id="rId36" Type="http://schemas.openxmlformats.org/officeDocument/2006/relationships/image" Target="../media/image71.png"/><Relationship Id="rId10" Type="http://schemas.openxmlformats.org/officeDocument/2006/relationships/image" Target="../media/image74.png"/><Relationship Id="rId19" Type="http://schemas.openxmlformats.org/officeDocument/2006/relationships/image" Target="../media/image79.png"/><Relationship Id="rId31" Type="http://schemas.openxmlformats.org/officeDocument/2006/relationships/image" Target="../media/image63.png"/><Relationship Id="rId44" Type="http://schemas.openxmlformats.org/officeDocument/2006/relationships/image" Target="../media/image97.png"/><Relationship Id="rId4" Type="http://schemas.openxmlformats.org/officeDocument/2006/relationships/image" Target="../media/image58.png"/><Relationship Id="rId9" Type="http://schemas.openxmlformats.org/officeDocument/2006/relationships/image" Target="../media/image73.png"/><Relationship Id="rId14" Type="http://schemas.openxmlformats.org/officeDocument/2006/relationships/image" Target="../media/image101.png"/><Relationship Id="rId22" Type="http://schemas.openxmlformats.org/officeDocument/2006/relationships/image" Target="../media/image116.png"/><Relationship Id="rId27" Type="http://schemas.openxmlformats.org/officeDocument/2006/relationships/image" Target="../media/image100.png"/><Relationship Id="rId30" Type="http://schemas.openxmlformats.org/officeDocument/2006/relationships/image" Target="../media/image110.png"/><Relationship Id="rId35" Type="http://schemas.openxmlformats.org/officeDocument/2006/relationships/image" Target="../media/image89.png"/><Relationship Id="rId43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9" Type="http://schemas.openxmlformats.org/officeDocument/2006/relationships/image" Target="../media/image160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34" Type="http://schemas.openxmlformats.org/officeDocument/2006/relationships/image" Target="../media/image155.png"/><Relationship Id="rId42" Type="http://schemas.openxmlformats.org/officeDocument/2006/relationships/image" Target="../media/image163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38" Type="http://schemas.openxmlformats.org/officeDocument/2006/relationships/image" Target="../media/image159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41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37" Type="http://schemas.openxmlformats.org/officeDocument/2006/relationships/image" Target="../media/image158.png"/><Relationship Id="rId40" Type="http://schemas.openxmlformats.org/officeDocument/2006/relationships/image" Target="../media/image161.png"/><Relationship Id="rId45" Type="http://schemas.openxmlformats.org/officeDocument/2006/relationships/image" Target="../media/image166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36" Type="http://schemas.openxmlformats.org/officeDocument/2006/relationships/image" Target="../media/image157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4" Type="http://schemas.openxmlformats.org/officeDocument/2006/relationships/image" Target="../media/image165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35" Type="http://schemas.openxmlformats.org/officeDocument/2006/relationships/image" Target="../media/image156.png"/><Relationship Id="rId43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71.png"/><Relationship Id="rId17" Type="http://schemas.openxmlformats.org/officeDocument/2006/relationships/image" Target="../media/image129.png"/><Relationship Id="rId2" Type="http://schemas.openxmlformats.org/officeDocument/2006/relationships/image" Target="../media/image123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70.png"/><Relationship Id="rId5" Type="http://schemas.openxmlformats.org/officeDocument/2006/relationships/image" Target="../media/image126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25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" Type="http://schemas.openxmlformats.org/officeDocument/2006/relationships/image" Target="../media/image176.png"/><Relationship Id="rId21" Type="http://schemas.openxmlformats.org/officeDocument/2006/relationships/image" Target="../media/image194.png"/><Relationship Id="rId34" Type="http://schemas.openxmlformats.org/officeDocument/2006/relationships/image" Target="../media/image207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33" Type="http://schemas.openxmlformats.org/officeDocument/2006/relationships/image" Target="../media/image206.png"/><Relationship Id="rId2" Type="http://schemas.openxmlformats.org/officeDocument/2006/relationships/image" Target="../media/image55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32" Type="http://schemas.openxmlformats.org/officeDocument/2006/relationships/image" Target="../media/image205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Relationship Id="rId30" Type="http://schemas.openxmlformats.org/officeDocument/2006/relationships/image" Target="../media/image2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6" Type="http://schemas.openxmlformats.org/officeDocument/2006/relationships/image" Target="../media/image2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9" Type="http://schemas.openxmlformats.org/officeDocument/2006/relationships/image" Target="../media/image274.png"/><Relationship Id="rId3" Type="http://schemas.openxmlformats.org/officeDocument/2006/relationships/image" Target="../media/image243.png"/><Relationship Id="rId21" Type="http://schemas.openxmlformats.org/officeDocument/2006/relationships/image" Target="../media/image256.png"/><Relationship Id="rId34" Type="http://schemas.openxmlformats.org/officeDocument/2006/relationships/image" Target="../media/image269.png"/><Relationship Id="rId42" Type="http://schemas.openxmlformats.org/officeDocument/2006/relationships/image" Target="../media/image277.png"/><Relationship Id="rId7" Type="http://schemas.openxmlformats.org/officeDocument/2006/relationships/image" Target="../media/image127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33" Type="http://schemas.openxmlformats.org/officeDocument/2006/relationships/image" Target="../media/image268.png"/><Relationship Id="rId38" Type="http://schemas.openxmlformats.org/officeDocument/2006/relationships/image" Target="../media/image273.png"/><Relationship Id="rId2" Type="http://schemas.openxmlformats.org/officeDocument/2006/relationships/image" Target="../media/image167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29" Type="http://schemas.openxmlformats.org/officeDocument/2006/relationships/image" Target="../media/image264.png"/><Relationship Id="rId41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32" Type="http://schemas.openxmlformats.org/officeDocument/2006/relationships/image" Target="../media/image267.png"/><Relationship Id="rId37" Type="http://schemas.openxmlformats.org/officeDocument/2006/relationships/image" Target="../media/image272.png"/><Relationship Id="rId40" Type="http://schemas.openxmlformats.org/officeDocument/2006/relationships/image" Target="../media/image275.png"/><Relationship Id="rId45" Type="http://schemas.openxmlformats.org/officeDocument/2006/relationships/image" Target="../media/image280.png"/><Relationship Id="rId5" Type="http://schemas.openxmlformats.org/officeDocument/2006/relationships/image" Target="../media/image128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28" Type="http://schemas.openxmlformats.org/officeDocument/2006/relationships/image" Target="../media/image263.png"/><Relationship Id="rId36" Type="http://schemas.openxmlformats.org/officeDocument/2006/relationships/image" Target="../media/image271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31" Type="http://schemas.openxmlformats.org/officeDocument/2006/relationships/image" Target="../media/image266.png"/><Relationship Id="rId44" Type="http://schemas.openxmlformats.org/officeDocument/2006/relationships/image" Target="../media/image279.png"/><Relationship Id="rId4" Type="http://schemas.openxmlformats.org/officeDocument/2006/relationships/image" Target="../media/image124.png"/><Relationship Id="rId9" Type="http://schemas.openxmlformats.org/officeDocument/2006/relationships/image" Target="../media/image242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Relationship Id="rId35" Type="http://schemas.openxmlformats.org/officeDocument/2006/relationships/image" Target="../media/image270.png"/><Relationship Id="rId43" Type="http://schemas.openxmlformats.org/officeDocument/2006/relationships/image" Target="../media/image27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9.png"/><Relationship Id="rId16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5" Type="http://schemas.openxmlformats.org/officeDocument/2006/relationships/image" Target="../media/image30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jpg"/><Relationship Id="rId3" Type="http://schemas.openxmlformats.org/officeDocument/2006/relationships/image" Target="../media/image305.jpg"/><Relationship Id="rId7" Type="http://schemas.openxmlformats.org/officeDocument/2006/relationships/customXml" Target="../ink/ink3.xml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06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311.png"/><Relationship Id="rId4" Type="http://schemas.openxmlformats.org/officeDocument/2006/relationships/image" Target="../media/image308.png"/><Relationship Id="rId9" Type="http://schemas.openxmlformats.org/officeDocument/2006/relationships/customXml" Target="../ink/ink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5.png"/><Relationship Id="rId18" Type="http://schemas.openxmlformats.org/officeDocument/2006/relationships/customXml" Target="../ink/ink17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customXml" Target="../ink/ink14.xml"/><Relationship Id="rId17" Type="http://schemas.openxmlformats.org/officeDocument/2006/relationships/image" Target="../media/image317.png"/><Relationship Id="rId2" Type="http://schemas.openxmlformats.org/officeDocument/2006/relationships/image" Target="../media/image304.png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312.png"/><Relationship Id="rId9" Type="http://schemas.openxmlformats.org/officeDocument/2006/relationships/customXml" Target="../ink/ink12.xml"/><Relationship Id="rId1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18" Type="http://schemas.openxmlformats.org/officeDocument/2006/relationships/image" Target="../media/image333.png"/><Relationship Id="rId26" Type="http://schemas.openxmlformats.org/officeDocument/2006/relationships/image" Target="../media/image341.png"/><Relationship Id="rId3" Type="http://schemas.openxmlformats.org/officeDocument/2006/relationships/image" Target="../media/image319.png"/><Relationship Id="rId21" Type="http://schemas.openxmlformats.org/officeDocument/2006/relationships/image" Target="../media/image336.png"/><Relationship Id="rId7" Type="http://schemas.openxmlformats.org/officeDocument/2006/relationships/image" Target="../media/image304.png"/><Relationship Id="rId12" Type="http://schemas.openxmlformats.org/officeDocument/2006/relationships/image" Target="../media/image327.png"/><Relationship Id="rId17" Type="http://schemas.openxmlformats.org/officeDocument/2006/relationships/image" Target="../media/image332.png"/><Relationship Id="rId25" Type="http://schemas.openxmlformats.org/officeDocument/2006/relationships/image" Target="../media/image340.png"/><Relationship Id="rId2" Type="http://schemas.openxmlformats.org/officeDocument/2006/relationships/image" Target="../media/image318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6.png"/><Relationship Id="rId24" Type="http://schemas.openxmlformats.org/officeDocument/2006/relationships/image" Target="../media/image339.png"/><Relationship Id="rId32" Type="http://schemas.openxmlformats.org/officeDocument/2006/relationships/customXml" Target="../ink/ink20.xml"/><Relationship Id="rId5" Type="http://schemas.openxmlformats.org/officeDocument/2006/relationships/image" Target="../media/image321.png"/><Relationship Id="rId15" Type="http://schemas.openxmlformats.org/officeDocument/2006/relationships/image" Target="../media/image330.png"/><Relationship Id="rId23" Type="http://schemas.openxmlformats.org/officeDocument/2006/relationships/image" Target="../media/image338.png"/><Relationship Id="rId28" Type="http://schemas.openxmlformats.org/officeDocument/2006/relationships/image" Target="../media/image307.jpg"/><Relationship Id="rId10" Type="http://schemas.openxmlformats.org/officeDocument/2006/relationships/image" Target="../media/image325.png"/><Relationship Id="rId19" Type="http://schemas.openxmlformats.org/officeDocument/2006/relationships/image" Target="../media/image334.png"/><Relationship Id="rId31" Type="http://schemas.openxmlformats.org/officeDocument/2006/relationships/customXml" Target="../ink/ink19.xml"/><Relationship Id="rId4" Type="http://schemas.openxmlformats.org/officeDocument/2006/relationships/image" Target="../media/image320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Relationship Id="rId22" Type="http://schemas.openxmlformats.org/officeDocument/2006/relationships/image" Target="../media/image337.png"/><Relationship Id="rId27" Type="http://schemas.openxmlformats.org/officeDocument/2006/relationships/image" Target="../media/image305.jpg"/><Relationship Id="rId30" Type="http://schemas.openxmlformats.org/officeDocument/2006/relationships/image" Target="../media/image3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9.png"/><Relationship Id="rId18" Type="http://schemas.openxmlformats.org/officeDocument/2006/relationships/image" Target="../media/image335.png"/><Relationship Id="rId26" Type="http://schemas.openxmlformats.org/officeDocument/2006/relationships/image" Target="../media/image346.png"/><Relationship Id="rId3" Type="http://schemas.openxmlformats.org/officeDocument/2006/relationships/image" Target="../media/image323.png"/><Relationship Id="rId21" Type="http://schemas.openxmlformats.org/officeDocument/2006/relationships/image" Target="../media/image341.png"/><Relationship Id="rId7" Type="http://schemas.openxmlformats.org/officeDocument/2006/relationships/image" Target="../media/image337.png"/><Relationship Id="rId12" Type="http://schemas.openxmlformats.org/officeDocument/2006/relationships/image" Target="../media/image333.png"/><Relationship Id="rId17" Type="http://schemas.openxmlformats.org/officeDocument/2006/relationships/image" Target="../media/image329.png"/><Relationship Id="rId25" Type="http://schemas.openxmlformats.org/officeDocument/2006/relationships/image" Target="../media/image345.png"/><Relationship Id="rId33" Type="http://schemas.openxmlformats.org/officeDocument/2006/relationships/image" Target="../media/image319.png"/><Relationship Id="rId2" Type="http://schemas.openxmlformats.org/officeDocument/2006/relationships/image" Target="../media/image304.png"/><Relationship Id="rId16" Type="http://schemas.openxmlformats.org/officeDocument/2006/relationships/image" Target="../media/image340.png"/><Relationship Id="rId20" Type="http://schemas.openxmlformats.org/officeDocument/2006/relationships/image" Target="../media/image330.png"/><Relationship Id="rId29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327.png"/><Relationship Id="rId24" Type="http://schemas.openxmlformats.org/officeDocument/2006/relationships/image" Target="../media/image344.png"/><Relationship Id="rId32" Type="http://schemas.openxmlformats.org/officeDocument/2006/relationships/image" Target="../media/image320.png"/><Relationship Id="rId5" Type="http://schemas.openxmlformats.org/officeDocument/2006/relationships/image" Target="../media/image325.png"/><Relationship Id="rId15" Type="http://schemas.openxmlformats.org/officeDocument/2006/relationships/image" Target="../media/image334.png"/><Relationship Id="rId23" Type="http://schemas.openxmlformats.org/officeDocument/2006/relationships/image" Target="../media/image343.png"/><Relationship Id="rId28" Type="http://schemas.openxmlformats.org/officeDocument/2006/relationships/image" Target="../media/image348.png"/><Relationship Id="rId10" Type="http://schemas.openxmlformats.org/officeDocument/2006/relationships/image" Target="../media/image338.png"/><Relationship Id="rId19" Type="http://schemas.openxmlformats.org/officeDocument/2006/relationships/image" Target="../media/image336.png"/><Relationship Id="rId31" Type="http://schemas.openxmlformats.org/officeDocument/2006/relationships/image" Target="../media/image321.png"/><Relationship Id="rId4" Type="http://schemas.openxmlformats.org/officeDocument/2006/relationships/image" Target="../media/image324.png"/><Relationship Id="rId9" Type="http://schemas.openxmlformats.org/officeDocument/2006/relationships/image" Target="../media/image332.png"/><Relationship Id="rId14" Type="http://schemas.openxmlformats.org/officeDocument/2006/relationships/image" Target="../media/image328.png"/><Relationship Id="rId22" Type="http://schemas.openxmlformats.org/officeDocument/2006/relationships/image" Target="../media/image342.png"/><Relationship Id="rId27" Type="http://schemas.openxmlformats.org/officeDocument/2006/relationships/image" Target="../media/image347.png"/><Relationship Id="rId30" Type="http://schemas.openxmlformats.org/officeDocument/2006/relationships/image" Target="../media/image322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9.png"/><Relationship Id="rId18" Type="http://schemas.openxmlformats.org/officeDocument/2006/relationships/image" Target="../media/image338.png"/><Relationship Id="rId26" Type="http://schemas.openxmlformats.org/officeDocument/2006/relationships/image" Target="../media/image345.png"/><Relationship Id="rId39" Type="http://schemas.openxmlformats.org/officeDocument/2006/relationships/image" Target="../media/image361.png"/><Relationship Id="rId21" Type="http://schemas.openxmlformats.org/officeDocument/2006/relationships/image" Target="../media/image341.png"/><Relationship Id="rId34" Type="http://schemas.openxmlformats.org/officeDocument/2006/relationships/image" Target="../media/image356.png"/><Relationship Id="rId42" Type="http://schemas.openxmlformats.org/officeDocument/2006/relationships/image" Target="../media/image364.png"/><Relationship Id="rId47" Type="http://schemas.openxmlformats.org/officeDocument/2006/relationships/image" Target="../media/image369.png"/><Relationship Id="rId50" Type="http://schemas.openxmlformats.org/officeDocument/2006/relationships/image" Target="../media/image372.png"/><Relationship Id="rId55" Type="http://schemas.openxmlformats.org/officeDocument/2006/relationships/image" Target="../media/image377.png"/><Relationship Id="rId7" Type="http://schemas.openxmlformats.org/officeDocument/2006/relationships/image" Target="../media/image326.png"/><Relationship Id="rId12" Type="http://schemas.openxmlformats.org/officeDocument/2006/relationships/image" Target="../media/image334.png"/><Relationship Id="rId17" Type="http://schemas.openxmlformats.org/officeDocument/2006/relationships/image" Target="../media/image337.png"/><Relationship Id="rId25" Type="http://schemas.openxmlformats.org/officeDocument/2006/relationships/image" Target="../media/image344.png"/><Relationship Id="rId33" Type="http://schemas.openxmlformats.org/officeDocument/2006/relationships/image" Target="../media/image355.png"/><Relationship Id="rId38" Type="http://schemas.openxmlformats.org/officeDocument/2006/relationships/image" Target="../media/image360.png"/><Relationship Id="rId46" Type="http://schemas.openxmlformats.org/officeDocument/2006/relationships/image" Target="../media/image368.png"/><Relationship Id="rId59" Type="http://schemas.openxmlformats.org/officeDocument/2006/relationships/image" Target="../media/image320.png"/><Relationship Id="rId2" Type="http://schemas.openxmlformats.org/officeDocument/2006/relationships/image" Target="../media/image304.png"/><Relationship Id="rId16" Type="http://schemas.openxmlformats.org/officeDocument/2006/relationships/image" Target="../media/image336.png"/><Relationship Id="rId20" Type="http://schemas.openxmlformats.org/officeDocument/2006/relationships/image" Target="../media/image340.png"/><Relationship Id="rId29" Type="http://schemas.openxmlformats.org/officeDocument/2006/relationships/image" Target="../media/image351.png"/><Relationship Id="rId41" Type="http://schemas.openxmlformats.org/officeDocument/2006/relationships/image" Target="../media/image363.png"/><Relationship Id="rId54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328.png"/><Relationship Id="rId24" Type="http://schemas.openxmlformats.org/officeDocument/2006/relationships/image" Target="../media/image350.png"/><Relationship Id="rId32" Type="http://schemas.openxmlformats.org/officeDocument/2006/relationships/image" Target="../media/image354.png"/><Relationship Id="rId37" Type="http://schemas.openxmlformats.org/officeDocument/2006/relationships/image" Target="../media/image359.png"/><Relationship Id="rId40" Type="http://schemas.openxmlformats.org/officeDocument/2006/relationships/image" Target="../media/image362.png"/><Relationship Id="rId45" Type="http://schemas.openxmlformats.org/officeDocument/2006/relationships/image" Target="../media/image367.png"/><Relationship Id="rId53" Type="http://schemas.openxmlformats.org/officeDocument/2006/relationships/image" Target="../media/image375.png"/><Relationship Id="rId58" Type="http://schemas.openxmlformats.org/officeDocument/2006/relationships/image" Target="../media/image321.png"/><Relationship Id="rId5" Type="http://schemas.openxmlformats.org/officeDocument/2006/relationships/image" Target="../media/image325.png"/><Relationship Id="rId15" Type="http://schemas.openxmlformats.org/officeDocument/2006/relationships/image" Target="../media/image330.png"/><Relationship Id="rId23" Type="http://schemas.openxmlformats.org/officeDocument/2006/relationships/image" Target="../media/image343.png"/><Relationship Id="rId28" Type="http://schemas.openxmlformats.org/officeDocument/2006/relationships/image" Target="../media/image347.png"/><Relationship Id="rId36" Type="http://schemas.openxmlformats.org/officeDocument/2006/relationships/image" Target="../media/image358.png"/><Relationship Id="rId49" Type="http://schemas.openxmlformats.org/officeDocument/2006/relationships/image" Target="../media/image371.png"/><Relationship Id="rId57" Type="http://schemas.openxmlformats.org/officeDocument/2006/relationships/image" Target="../media/image322.png"/><Relationship Id="rId10" Type="http://schemas.openxmlformats.org/officeDocument/2006/relationships/image" Target="../media/image333.png"/><Relationship Id="rId19" Type="http://schemas.openxmlformats.org/officeDocument/2006/relationships/image" Target="../media/image339.png"/><Relationship Id="rId31" Type="http://schemas.openxmlformats.org/officeDocument/2006/relationships/image" Target="../media/image353.png"/><Relationship Id="rId44" Type="http://schemas.openxmlformats.org/officeDocument/2006/relationships/image" Target="../media/image366.png"/><Relationship Id="rId52" Type="http://schemas.openxmlformats.org/officeDocument/2006/relationships/image" Target="../media/image374.png"/><Relationship Id="rId60" Type="http://schemas.openxmlformats.org/officeDocument/2006/relationships/image" Target="../media/image319.png"/><Relationship Id="rId4" Type="http://schemas.openxmlformats.org/officeDocument/2006/relationships/image" Target="../media/image324.png"/><Relationship Id="rId9" Type="http://schemas.openxmlformats.org/officeDocument/2006/relationships/image" Target="../media/image327.png"/><Relationship Id="rId14" Type="http://schemas.openxmlformats.org/officeDocument/2006/relationships/image" Target="../media/image335.png"/><Relationship Id="rId22" Type="http://schemas.openxmlformats.org/officeDocument/2006/relationships/image" Target="../media/image342.png"/><Relationship Id="rId27" Type="http://schemas.openxmlformats.org/officeDocument/2006/relationships/image" Target="../media/image346.png"/><Relationship Id="rId30" Type="http://schemas.openxmlformats.org/officeDocument/2006/relationships/image" Target="../media/image352.png"/><Relationship Id="rId35" Type="http://schemas.openxmlformats.org/officeDocument/2006/relationships/image" Target="../media/image357.png"/><Relationship Id="rId43" Type="http://schemas.openxmlformats.org/officeDocument/2006/relationships/image" Target="../media/image365.png"/><Relationship Id="rId48" Type="http://schemas.openxmlformats.org/officeDocument/2006/relationships/image" Target="../media/image370.png"/><Relationship Id="rId56" Type="http://schemas.openxmlformats.org/officeDocument/2006/relationships/image" Target="../media/image318.png"/><Relationship Id="rId8" Type="http://schemas.openxmlformats.org/officeDocument/2006/relationships/image" Target="../media/image332.png"/><Relationship Id="rId51" Type="http://schemas.openxmlformats.org/officeDocument/2006/relationships/image" Target="../media/image373.png"/><Relationship Id="rId3" Type="http://schemas.openxmlformats.org/officeDocument/2006/relationships/image" Target="../media/image3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167.png"/><Relationship Id="rId7" Type="http://schemas.openxmlformats.org/officeDocument/2006/relationships/image" Target="../media/image383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9" Type="http://schemas.openxmlformats.org/officeDocument/2006/relationships/image" Target="../media/image92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42" Type="http://schemas.openxmlformats.org/officeDocument/2006/relationships/image" Target="../media/image9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59.png"/><Relationship Id="rId18" Type="http://schemas.openxmlformats.org/officeDocument/2006/relationships/image" Target="../media/image67.png"/><Relationship Id="rId26" Type="http://schemas.openxmlformats.org/officeDocument/2006/relationships/image" Target="../media/image62.png"/><Relationship Id="rId39" Type="http://schemas.openxmlformats.org/officeDocument/2006/relationships/image" Target="../media/image92.png"/><Relationship Id="rId3" Type="http://schemas.openxmlformats.org/officeDocument/2006/relationships/image" Target="../media/image57.png"/><Relationship Id="rId21" Type="http://schemas.openxmlformats.org/officeDocument/2006/relationships/image" Target="../media/image61.png"/><Relationship Id="rId34" Type="http://schemas.openxmlformats.org/officeDocument/2006/relationships/image" Target="../media/image88.png"/><Relationship Id="rId42" Type="http://schemas.openxmlformats.org/officeDocument/2006/relationships/image" Target="../media/image95.png"/><Relationship Id="rId7" Type="http://schemas.openxmlformats.org/officeDocument/2006/relationships/image" Target="../media/image65.png"/><Relationship Id="rId12" Type="http://schemas.openxmlformats.org/officeDocument/2006/relationships/image" Target="../media/image76.png"/><Relationship Id="rId17" Type="http://schemas.openxmlformats.org/officeDocument/2006/relationships/image" Target="../media/image60.png"/><Relationship Id="rId25" Type="http://schemas.openxmlformats.org/officeDocument/2006/relationships/image" Target="../media/image83.png"/><Relationship Id="rId33" Type="http://schemas.openxmlformats.org/officeDocument/2006/relationships/image" Target="../media/image87.png"/><Relationship Id="rId38" Type="http://schemas.openxmlformats.org/officeDocument/2006/relationships/image" Target="../media/image91.png"/><Relationship Id="rId2" Type="http://schemas.openxmlformats.org/officeDocument/2006/relationships/image" Target="../media/image55.png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29" Type="http://schemas.openxmlformats.org/officeDocument/2006/relationships/image" Target="../media/image85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5.png"/><Relationship Id="rId24" Type="http://schemas.openxmlformats.org/officeDocument/2006/relationships/image" Target="../media/image82.png"/><Relationship Id="rId32" Type="http://schemas.openxmlformats.org/officeDocument/2006/relationships/image" Target="../media/image70.png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5" Type="http://schemas.openxmlformats.org/officeDocument/2006/relationships/image" Target="../media/image56.png"/><Relationship Id="rId15" Type="http://schemas.openxmlformats.org/officeDocument/2006/relationships/image" Target="../media/image77.png"/><Relationship Id="rId23" Type="http://schemas.openxmlformats.org/officeDocument/2006/relationships/image" Target="../media/image81.png"/><Relationship Id="rId28" Type="http://schemas.openxmlformats.org/officeDocument/2006/relationships/image" Target="../media/image84.png"/><Relationship Id="rId36" Type="http://schemas.openxmlformats.org/officeDocument/2006/relationships/image" Target="../media/image71.png"/><Relationship Id="rId10" Type="http://schemas.openxmlformats.org/officeDocument/2006/relationships/image" Target="../media/image74.png"/><Relationship Id="rId19" Type="http://schemas.openxmlformats.org/officeDocument/2006/relationships/image" Target="../media/image79.png"/><Relationship Id="rId31" Type="http://schemas.openxmlformats.org/officeDocument/2006/relationships/image" Target="../media/image63.png"/><Relationship Id="rId44" Type="http://schemas.openxmlformats.org/officeDocument/2006/relationships/image" Target="../media/image97.png"/><Relationship Id="rId4" Type="http://schemas.openxmlformats.org/officeDocument/2006/relationships/image" Target="../media/image58.png"/><Relationship Id="rId9" Type="http://schemas.openxmlformats.org/officeDocument/2006/relationships/image" Target="../media/image73.png"/><Relationship Id="rId14" Type="http://schemas.openxmlformats.org/officeDocument/2006/relationships/image" Target="../media/image66.png"/><Relationship Id="rId22" Type="http://schemas.openxmlformats.org/officeDocument/2006/relationships/image" Target="../media/image68.png"/><Relationship Id="rId27" Type="http://schemas.openxmlformats.org/officeDocument/2006/relationships/image" Target="../media/image69.png"/><Relationship Id="rId30" Type="http://schemas.openxmlformats.org/officeDocument/2006/relationships/image" Target="../media/image86.png"/><Relationship Id="rId35" Type="http://schemas.openxmlformats.org/officeDocument/2006/relationships/image" Target="../media/image89.png"/><Relationship Id="rId43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1.png"/><Relationship Id="rId18" Type="http://schemas.openxmlformats.org/officeDocument/2006/relationships/image" Target="../media/image71.png"/><Relationship Id="rId26" Type="http://schemas.openxmlformats.org/officeDocument/2006/relationships/image" Target="../media/image104.png"/><Relationship Id="rId39" Type="http://schemas.openxmlformats.org/officeDocument/2006/relationships/image" Target="../media/image112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34" Type="http://schemas.openxmlformats.org/officeDocument/2006/relationships/image" Target="../media/image110.png"/><Relationship Id="rId42" Type="http://schemas.openxmlformats.org/officeDocument/2006/relationships/image" Target="../media/image96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109.png"/><Relationship Id="rId38" Type="http://schemas.openxmlformats.org/officeDocument/2006/relationships/image" Target="../media/image111.png"/><Relationship Id="rId2" Type="http://schemas.openxmlformats.org/officeDocument/2006/relationships/image" Target="../media/image55.png"/><Relationship Id="rId16" Type="http://schemas.openxmlformats.org/officeDocument/2006/relationships/image" Target="../media/image79.png"/><Relationship Id="rId20" Type="http://schemas.openxmlformats.org/officeDocument/2006/relationships/image" Target="../media/image73.png"/><Relationship Id="rId29" Type="http://schemas.openxmlformats.org/officeDocument/2006/relationships/image" Target="../media/image106.png"/><Relationship Id="rId41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64.png"/><Relationship Id="rId24" Type="http://schemas.openxmlformats.org/officeDocument/2006/relationships/image" Target="../media/image103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113.png"/><Relationship Id="rId45" Type="http://schemas.openxmlformats.org/officeDocument/2006/relationships/image" Target="../media/image97.png"/><Relationship Id="rId5" Type="http://schemas.openxmlformats.org/officeDocument/2006/relationships/image" Target="../media/image58.png"/><Relationship Id="rId15" Type="http://schemas.openxmlformats.org/officeDocument/2006/relationships/image" Target="../media/image102.png"/><Relationship Id="rId23" Type="http://schemas.openxmlformats.org/officeDocument/2006/relationships/image" Target="../media/image76.png"/><Relationship Id="rId28" Type="http://schemas.openxmlformats.org/officeDocument/2006/relationships/image" Target="../media/image105.png"/><Relationship Id="rId36" Type="http://schemas.openxmlformats.org/officeDocument/2006/relationships/image" Target="../media/image8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108.png"/><Relationship Id="rId44" Type="http://schemas.openxmlformats.org/officeDocument/2006/relationships/image" Target="../media/image95.png"/><Relationship Id="rId4" Type="http://schemas.openxmlformats.org/officeDocument/2006/relationships/image" Target="../media/image57.png"/><Relationship Id="rId9" Type="http://schemas.openxmlformats.org/officeDocument/2006/relationships/image" Target="../media/image100.png"/><Relationship Id="rId14" Type="http://schemas.openxmlformats.org/officeDocument/2006/relationships/image" Target="../media/image69.png"/><Relationship Id="rId22" Type="http://schemas.openxmlformats.org/officeDocument/2006/relationships/image" Target="../media/image75.png"/><Relationship Id="rId27" Type="http://schemas.openxmlformats.org/officeDocument/2006/relationships/image" Target="../media/image85.png"/><Relationship Id="rId30" Type="http://schemas.openxmlformats.org/officeDocument/2006/relationships/image" Target="../media/image107.png"/><Relationship Id="rId35" Type="http://schemas.openxmlformats.org/officeDocument/2006/relationships/image" Target="../media/image87.png"/><Relationship Id="rId43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98.png"/><Relationship Id="rId18" Type="http://schemas.openxmlformats.org/officeDocument/2006/relationships/image" Target="../media/image69.png"/><Relationship Id="rId26" Type="http://schemas.openxmlformats.org/officeDocument/2006/relationships/image" Target="../media/image108.png"/><Relationship Id="rId39" Type="http://schemas.openxmlformats.org/officeDocument/2006/relationships/image" Target="../media/image112.png"/><Relationship Id="rId3" Type="http://schemas.openxmlformats.org/officeDocument/2006/relationships/image" Target="../media/image57.png"/><Relationship Id="rId21" Type="http://schemas.openxmlformats.org/officeDocument/2006/relationships/image" Target="../media/image105.png"/><Relationship Id="rId34" Type="http://schemas.openxmlformats.org/officeDocument/2006/relationships/image" Target="../media/image87.png"/><Relationship Id="rId42" Type="http://schemas.openxmlformats.org/officeDocument/2006/relationships/image" Target="../media/image96.png"/><Relationship Id="rId7" Type="http://schemas.openxmlformats.org/officeDocument/2006/relationships/image" Target="../media/image65.png"/><Relationship Id="rId12" Type="http://schemas.openxmlformats.org/officeDocument/2006/relationships/image" Target="../media/image76.png"/><Relationship Id="rId17" Type="http://schemas.openxmlformats.org/officeDocument/2006/relationships/image" Target="../media/image62.png"/><Relationship Id="rId25" Type="http://schemas.openxmlformats.org/officeDocument/2006/relationships/image" Target="../media/image107.png"/><Relationship Id="rId33" Type="http://schemas.openxmlformats.org/officeDocument/2006/relationships/image" Target="../media/image70.png"/><Relationship Id="rId38" Type="http://schemas.openxmlformats.org/officeDocument/2006/relationships/image" Target="../media/image111.png"/><Relationship Id="rId2" Type="http://schemas.openxmlformats.org/officeDocument/2006/relationships/image" Target="../media/image55.png"/><Relationship Id="rId16" Type="http://schemas.openxmlformats.org/officeDocument/2006/relationships/image" Target="../media/image78.png"/><Relationship Id="rId20" Type="http://schemas.openxmlformats.org/officeDocument/2006/relationships/image" Target="../media/image85.png"/><Relationship Id="rId29" Type="http://schemas.openxmlformats.org/officeDocument/2006/relationships/image" Target="../media/image84.png"/><Relationship Id="rId41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5.png"/><Relationship Id="rId24" Type="http://schemas.openxmlformats.org/officeDocument/2006/relationships/image" Target="../media/image106.png"/><Relationship Id="rId32" Type="http://schemas.openxmlformats.org/officeDocument/2006/relationships/image" Target="../media/image63.png"/><Relationship Id="rId37" Type="http://schemas.openxmlformats.org/officeDocument/2006/relationships/image" Target="../media/image71.png"/><Relationship Id="rId40" Type="http://schemas.openxmlformats.org/officeDocument/2006/relationships/image" Target="../media/image113.png"/><Relationship Id="rId45" Type="http://schemas.openxmlformats.org/officeDocument/2006/relationships/image" Target="../media/image97.png"/><Relationship Id="rId5" Type="http://schemas.openxmlformats.org/officeDocument/2006/relationships/image" Target="../media/image56.png"/><Relationship Id="rId15" Type="http://schemas.openxmlformats.org/officeDocument/2006/relationships/image" Target="../media/image103.png"/><Relationship Id="rId23" Type="http://schemas.openxmlformats.org/officeDocument/2006/relationships/image" Target="../media/image102.png"/><Relationship Id="rId28" Type="http://schemas.openxmlformats.org/officeDocument/2006/relationships/image" Target="../media/image79.png"/><Relationship Id="rId36" Type="http://schemas.openxmlformats.org/officeDocument/2006/relationships/image" Target="../media/image89.png"/><Relationship Id="rId10" Type="http://schemas.openxmlformats.org/officeDocument/2006/relationships/image" Target="../media/image74.png"/><Relationship Id="rId19" Type="http://schemas.openxmlformats.org/officeDocument/2006/relationships/image" Target="../media/image104.png"/><Relationship Id="rId31" Type="http://schemas.openxmlformats.org/officeDocument/2006/relationships/image" Target="../media/image110.png"/><Relationship Id="rId44" Type="http://schemas.openxmlformats.org/officeDocument/2006/relationships/image" Target="../media/image95.png"/><Relationship Id="rId4" Type="http://schemas.openxmlformats.org/officeDocument/2006/relationships/image" Target="../media/image58.png"/><Relationship Id="rId9" Type="http://schemas.openxmlformats.org/officeDocument/2006/relationships/image" Target="../media/image73.png"/><Relationship Id="rId14" Type="http://schemas.openxmlformats.org/officeDocument/2006/relationships/image" Target="../media/image101.png"/><Relationship Id="rId22" Type="http://schemas.openxmlformats.org/officeDocument/2006/relationships/image" Target="../media/image99.png"/><Relationship Id="rId27" Type="http://schemas.openxmlformats.org/officeDocument/2006/relationships/image" Target="../media/image100.png"/><Relationship Id="rId30" Type="http://schemas.openxmlformats.org/officeDocument/2006/relationships/image" Target="../media/image109.png"/><Relationship Id="rId35" Type="http://schemas.openxmlformats.org/officeDocument/2006/relationships/image" Target="../media/image88.png"/><Relationship Id="rId43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i="0" spc="-409" dirty="0">
                <a:solidFill>
                  <a:srgbClr val="74A474"/>
                </a:solidFill>
                <a:latin typeface="Arial"/>
                <a:cs typeface="Arial"/>
              </a:rPr>
              <a:t>Lecture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6311" y="2223516"/>
            <a:ext cx="4853178" cy="18310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98723" y="2422016"/>
            <a:ext cx="380301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0" dirty="0">
                <a:solidFill>
                  <a:srgbClr val="FFFFCC"/>
                </a:solidFill>
                <a:latin typeface="Calibri"/>
                <a:cs typeface="Calibri"/>
              </a:rPr>
              <a:t>Scheduling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393191"/>
            <a:ext cx="7781925" cy="1229360"/>
            <a:chOff x="681037" y="393191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7772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772400" y="9271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0" y="927100"/>
                  </a:moveTo>
                  <a:lnTo>
                    <a:pt x="7772400" y="9271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9271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272" y="393191"/>
              <a:ext cx="6349746" cy="12291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105"/>
              </a:spcBef>
            </a:pPr>
            <a:r>
              <a:rPr dirty="0"/>
              <a:t>Sequencing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3283" y="2331707"/>
            <a:ext cx="1561338" cy="56770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25423" y="2606039"/>
            <a:ext cx="1541780" cy="3020060"/>
            <a:chOff x="725423" y="2606039"/>
            <a:chExt cx="1541780" cy="30200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327" y="2606039"/>
              <a:ext cx="861822" cy="5676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423" y="2880359"/>
              <a:ext cx="1541526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440" y="3291839"/>
              <a:ext cx="523494" cy="5676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440" y="3742943"/>
              <a:ext cx="523494" cy="5676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40" y="4187951"/>
              <a:ext cx="523494" cy="5676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440" y="4619244"/>
              <a:ext cx="523494" cy="5676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2059" y="5058155"/>
              <a:ext cx="508266" cy="56769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59735" y="2606039"/>
            <a:ext cx="1946910" cy="3469640"/>
            <a:chOff x="2459735" y="2606039"/>
            <a:chExt cx="1946910" cy="346964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9735" y="2606039"/>
              <a:ext cx="1946910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6747" y="2880359"/>
              <a:ext cx="927353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8687" y="3291839"/>
              <a:ext cx="480834" cy="5676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8687" y="3742943"/>
              <a:ext cx="480834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8687" y="4187951"/>
              <a:ext cx="480834" cy="567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18687" y="4619244"/>
              <a:ext cx="480834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8687" y="5058155"/>
              <a:ext cx="480834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76955" y="5507735"/>
              <a:ext cx="622554" cy="56769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562855" y="2606039"/>
            <a:ext cx="3884295" cy="3469640"/>
            <a:chOff x="4562855" y="2606039"/>
            <a:chExt cx="3884295" cy="3469640"/>
          </a:xfrm>
        </p:grpSpPr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67427" y="2606039"/>
              <a:ext cx="986789" cy="5676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2855" y="2880359"/>
              <a:ext cx="927353" cy="5676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3080" y="2606039"/>
              <a:ext cx="1411985" cy="5676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18631" y="2880359"/>
              <a:ext cx="892302" cy="5676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28916" y="2606039"/>
              <a:ext cx="861822" cy="5676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2779" y="2880359"/>
              <a:ext cx="1443990" cy="5676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56987" y="3291839"/>
              <a:ext cx="480834" cy="567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9903" y="3291839"/>
              <a:ext cx="480834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6095" y="3291839"/>
              <a:ext cx="480834" cy="567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6987" y="3742943"/>
              <a:ext cx="480834" cy="5676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9903" y="3742943"/>
              <a:ext cx="480834" cy="5676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26095" y="3742943"/>
              <a:ext cx="480834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28971" y="4187951"/>
              <a:ext cx="608838" cy="5676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48172" y="4187951"/>
              <a:ext cx="622553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26095" y="4187951"/>
              <a:ext cx="480834" cy="5676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15255" y="4619244"/>
              <a:ext cx="622553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48172" y="4619244"/>
              <a:ext cx="622553" cy="5676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26095" y="4619244"/>
              <a:ext cx="480834" cy="5676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15255" y="5058155"/>
              <a:ext cx="622553" cy="567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948172" y="5058155"/>
              <a:ext cx="622553" cy="567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26095" y="5058155"/>
              <a:ext cx="480834" cy="5676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15255" y="5507735"/>
              <a:ext cx="622553" cy="5676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26095" y="5507735"/>
              <a:ext cx="480834" cy="567690"/>
            </a:xfrm>
            <a:prstGeom prst="rect">
              <a:avLst/>
            </a:prstGeom>
          </p:spPr>
        </p:pic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685800" y="2432663"/>
          <a:ext cx="7848600" cy="3460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7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015">
                <a:tc>
                  <a:txBody>
                    <a:bodyPr/>
                    <a:lstStyle/>
                    <a:p>
                      <a:pPr marL="198755" marR="258445" indent="374650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Sequence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 marR="272415" indent="-635" algn="ctr">
                        <a:lnSpc>
                          <a:spcPts val="2160"/>
                        </a:lnSpc>
                        <a:spcBef>
                          <a:spcPts val="8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(Processing)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035" marR="213360" indent="4445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spc="-20" dirty="0">
                          <a:latin typeface="Arial"/>
                          <a:cs typeface="Arial"/>
                        </a:rPr>
                        <a:t>Flow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6405" marR="194945" indent="-226060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Due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Date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 marR="183515" indent="325755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Lateness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A4D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3790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solidFill>
                      <a:srgbClr val="FF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7150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68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0" name="object 50"/>
          <p:cNvGrpSpPr/>
          <p:nvPr/>
        </p:nvGrpSpPr>
        <p:grpSpPr>
          <a:xfrm>
            <a:off x="527304" y="1520952"/>
            <a:ext cx="4952365" cy="787400"/>
            <a:chOff x="527304" y="1520952"/>
            <a:chExt cx="4952365" cy="787400"/>
          </a:xfrm>
        </p:grpSpPr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7304" y="1520952"/>
              <a:ext cx="3472434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32631" y="1520952"/>
              <a:ext cx="585977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51504" y="1520952"/>
              <a:ext cx="723138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07536" y="1520952"/>
              <a:ext cx="585977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26407" y="1520952"/>
              <a:ext cx="723138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82439" y="1520952"/>
              <a:ext cx="585977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01312" y="1520952"/>
              <a:ext cx="723138" cy="78714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57344" y="1520952"/>
              <a:ext cx="585977" cy="78714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76215" y="1520952"/>
              <a:ext cx="703326" cy="78714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36193" y="1613408"/>
            <a:ext cx="4512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latin typeface="Arial"/>
                <a:cs typeface="Arial"/>
              </a:rPr>
              <a:t>EDD:</a:t>
            </a:r>
            <a:r>
              <a:rPr sz="2800" b="1" i="1" spc="-8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Sequence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B-</a:t>
            </a:r>
            <a:r>
              <a:rPr sz="2800" b="1" i="1" spc="-25" dirty="0">
                <a:latin typeface="Arial"/>
                <a:cs typeface="Arial"/>
              </a:rPr>
              <a:t>A-</a:t>
            </a:r>
            <a:r>
              <a:rPr sz="2800" b="1" i="1" spc="-20" dirty="0">
                <a:latin typeface="Arial"/>
                <a:cs typeface="Arial"/>
              </a:rPr>
              <a:t>D-</a:t>
            </a:r>
            <a:r>
              <a:rPr sz="2800" b="1" i="1" spc="-25" dirty="0">
                <a:latin typeface="Arial"/>
                <a:cs typeface="Arial"/>
              </a:rPr>
              <a:t>C-</a:t>
            </a:r>
            <a:r>
              <a:rPr sz="2800" b="1" i="1" spc="-5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393191"/>
            <a:ext cx="7781925" cy="1229360"/>
            <a:chOff x="681037" y="393191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7772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772400" y="9271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0" y="927100"/>
                  </a:moveTo>
                  <a:lnTo>
                    <a:pt x="7772400" y="9271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9271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272" y="393191"/>
              <a:ext cx="6349746" cy="12291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105"/>
              </a:spcBef>
            </a:pPr>
            <a:r>
              <a:rPr dirty="0"/>
              <a:t>Sequencing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4834" y="2432663"/>
            <a:ext cx="7382509" cy="346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7860">
              <a:lnSpc>
                <a:spcPts val="2095"/>
              </a:lnSpc>
            </a:pPr>
            <a:r>
              <a:rPr sz="2000" b="1" i="1" dirty="0">
                <a:latin typeface="Arial"/>
                <a:cs typeface="Arial"/>
              </a:rPr>
              <a:t>Job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Work</a:t>
            </a:r>
            <a:endParaRPr sz="2000">
              <a:latin typeface="Arial"/>
              <a:cs typeface="Arial"/>
            </a:endParaRPr>
          </a:p>
          <a:p>
            <a:pPr indent="374650">
              <a:lnSpc>
                <a:spcPts val="2160"/>
              </a:lnSpc>
              <a:spcBef>
                <a:spcPts val="150"/>
              </a:spcBef>
              <a:tabLst>
                <a:tab pos="1734185" algn="l"/>
                <a:tab pos="2211070" algn="l"/>
                <a:tab pos="3837940" algn="l"/>
                <a:tab pos="4868545" algn="l"/>
                <a:tab pos="5093970" algn="l"/>
                <a:tab pos="6277610" algn="l"/>
                <a:tab pos="6604000" algn="l"/>
              </a:tabLst>
            </a:pPr>
            <a:r>
              <a:rPr sz="2000" b="1" i="1" spc="-25" dirty="0">
                <a:latin typeface="Arial"/>
                <a:cs typeface="Arial"/>
              </a:rPr>
              <a:t>Job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10" dirty="0">
                <a:latin typeface="Arial"/>
                <a:cs typeface="Arial"/>
              </a:rPr>
              <a:t>(Processing)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52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Flow</a:t>
            </a:r>
            <a:r>
              <a:rPr sz="2000" b="1" i="1" dirty="0">
                <a:latin typeface="Arial"/>
                <a:cs typeface="Arial"/>
              </a:rPr>
              <a:t>	Job </a:t>
            </a:r>
            <a:r>
              <a:rPr sz="2000" b="1" i="1" spc="-25" dirty="0">
                <a:latin typeface="Arial"/>
                <a:cs typeface="Arial"/>
              </a:rPr>
              <a:t>Due</a:t>
            </a:r>
            <a:r>
              <a:rPr sz="2000" b="1" i="1" dirty="0">
                <a:latin typeface="Arial"/>
                <a:cs typeface="Arial"/>
              </a:rPr>
              <a:t>		</a:t>
            </a:r>
            <a:r>
              <a:rPr sz="2000" b="1" i="1" spc="-25" dirty="0">
                <a:latin typeface="Arial"/>
                <a:cs typeface="Arial"/>
              </a:rPr>
              <a:t>Job </a:t>
            </a:r>
            <a:r>
              <a:rPr sz="2000" b="1" i="1" spc="-10" dirty="0">
                <a:latin typeface="Arial"/>
                <a:cs typeface="Arial"/>
              </a:rPr>
              <a:t>Sequence</a:t>
            </a:r>
            <a:r>
              <a:rPr sz="2000" b="1" i="1" dirty="0">
                <a:latin typeface="Arial"/>
                <a:cs typeface="Arial"/>
              </a:rPr>
              <a:t>		</a:t>
            </a:r>
            <a:r>
              <a:rPr sz="2000" b="1" i="1" spc="-20" dirty="0">
                <a:latin typeface="Arial"/>
                <a:cs typeface="Arial"/>
              </a:rPr>
              <a:t>Time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20" dirty="0">
                <a:latin typeface="Arial"/>
                <a:cs typeface="Arial"/>
              </a:rPr>
              <a:t>Time</a:t>
            </a:r>
            <a:r>
              <a:rPr sz="2000" b="1" i="1" dirty="0">
                <a:latin typeface="Arial"/>
                <a:cs typeface="Arial"/>
              </a:rPr>
              <a:t>		</a:t>
            </a:r>
            <a:r>
              <a:rPr sz="2000" b="1" i="1" spc="-20" dirty="0">
                <a:latin typeface="Arial"/>
                <a:cs typeface="Arial"/>
              </a:rPr>
              <a:t>Date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10" dirty="0">
                <a:latin typeface="Arial"/>
                <a:cs typeface="Arial"/>
              </a:rPr>
              <a:t>Lateness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810"/>
              </a:spcBef>
              <a:tabLst>
                <a:tab pos="2494280" algn="l"/>
                <a:tab pos="4132579" algn="l"/>
                <a:tab pos="5364480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B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2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2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6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1150"/>
              </a:spcBef>
              <a:tabLst>
                <a:tab pos="2494280" algn="l"/>
                <a:tab pos="4132579" algn="l"/>
                <a:tab pos="5364480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A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6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1100"/>
              </a:spcBef>
              <a:tabLst>
                <a:tab pos="2494280" algn="l"/>
                <a:tab pos="4004310" algn="l"/>
                <a:tab pos="5222875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D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3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11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15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1000"/>
              </a:spcBef>
              <a:tabLst>
                <a:tab pos="2494280" algn="l"/>
                <a:tab pos="3990975" algn="l"/>
                <a:tab pos="5222875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C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19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  <a:spcBef>
                <a:spcPts val="1050"/>
              </a:spcBef>
              <a:tabLst>
                <a:tab pos="2494280" algn="l"/>
                <a:tab pos="3990975" algn="l"/>
                <a:tab pos="5222875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E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9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28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23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marL="2352675">
              <a:lnSpc>
                <a:spcPct val="100000"/>
              </a:lnSpc>
              <a:spcBef>
                <a:spcPts val="1155"/>
              </a:spcBef>
              <a:tabLst>
                <a:tab pos="3990975" algn="l"/>
                <a:tab pos="6902450" algn="l"/>
              </a:tabLst>
            </a:pPr>
            <a:r>
              <a:rPr sz="2000" b="1" spc="-25" dirty="0">
                <a:latin typeface="Arial"/>
                <a:cs typeface="Arial"/>
              </a:rPr>
              <a:t>28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68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5423" y="2331707"/>
            <a:ext cx="7721600" cy="3743960"/>
            <a:chOff x="725423" y="2331707"/>
            <a:chExt cx="7721600" cy="37439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606039"/>
              <a:ext cx="861822" cy="5676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23" y="2880359"/>
              <a:ext cx="1541526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3284" y="2331707"/>
              <a:ext cx="1561338" cy="5677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9735" y="2606039"/>
              <a:ext cx="1946910" cy="5676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6747" y="2880359"/>
              <a:ext cx="927353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7427" y="2606039"/>
              <a:ext cx="986789" cy="567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2856" y="2880359"/>
              <a:ext cx="927353" cy="5676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3079" y="2606039"/>
              <a:ext cx="1411985" cy="567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8632" y="2880359"/>
              <a:ext cx="892302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8916" y="2606039"/>
              <a:ext cx="861822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2779" y="2880359"/>
              <a:ext cx="1443990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440" y="3291839"/>
              <a:ext cx="523494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8688" y="3291839"/>
              <a:ext cx="480834" cy="567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56988" y="3291839"/>
              <a:ext cx="480834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9903" y="3291839"/>
              <a:ext cx="480834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6095" y="3291839"/>
              <a:ext cx="480834" cy="5676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4440" y="3742944"/>
              <a:ext cx="523494" cy="5676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8688" y="3742944"/>
              <a:ext cx="480834" cy="5676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6988" y="3742944"/>
              <a:ext cx="480834" cy="5676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9903" y="3742944"/>
              <a:ext cx="480834" cy="5676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6095" y="3742944"/>
              <a:ext cx="480834" cy="56769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4440" y="4187951"/>
              <a:ext cx="523494" cy="5676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18688" y="4187951"/>
              <a:ext cx="480834" cy="56769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28971" y="4187951"/>
              <a:ext cx="608838" cy="567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48171" y="4187951"/>
              <a:ext cx="622553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26095" y="4187951"/>
              <a:ext cx="480834" cy="567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4440" y="4619244"/>
              <a:ext cx="523494" cy="5676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18688" y="4619244"/>
              <a:ext cx="480834" cy="5676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15256" y="4619244"/>
              <a:ext cx="622553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48171" y="4619244"/>
              <a:ext cx="622553" cy="5676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26095" y="4619244"/>
              <a:ext cx="480834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42059" y="5058155"/>
              <a:ext cx="508266" cy="5676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18688" y="5058155"/>
              <a:ext cx="480834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15256" y="5058155"/>
              <a:ext cx="622553" cy="5676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48171" y="5058155"/>
              <a:ext cx="622553" cy="5676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26095" y="5058155"/>
              <a:ext cx="480834" cy="567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76956" y="5507735"/>
              <a:ext cx="622554" cy="567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15256" y="5507735"/>
              <a:ext cx="622553" cy="5676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26095" y="5507735"/>
              <a:ext cx="480834" cy="567690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527304" y="1520952"/>
            <a:ext cx="4952365" cy="787400"/>
            <a:chOff x="527304" y="1520952"/>
            <a:chExt cx="4952365" cy="787400"/>
          </a:xfrm>
        </p:grpSpPr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7304" y="1520952"/>
              <a:ext cx="3472434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32631" y="1520952"/>
              <a:ext cx="585977" cy="7871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51504" y="1520952"/>
              <a:ext cx="723138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07536" y="1520952"/>
              <a:ext cx="585977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26407" y="1520952"/>
              <a:ext cx="723138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82439" y="1520952"/>
              <a:ext cx="585977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01312" y="1520952"/>
              <a:ext cx="723138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57344" y="1520952"/>
              <a:ext cx="585977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76215" y="1520952"/>
              <a:ext cx="703326" cy="78714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36193" y="1613408"/>
            <a:ext cx="4512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latin typeface="Arial"/>
                <a:cs typeface="Arial"/>
              </a:rPr>
              <a:t>EDD:</a:t>
            </a:r>
            <a:r>
              <a:rPr sz="2800" b="1" i="1" spc="-8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Sequence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B-</a:t>
            </a:r>
            <a:r>
              <a:rPr sz="2800" b="1" i="1" spc="-25" dirty="0">
                <a:latin typeface="Arial"/>
                <a:cs typeface="Arial"/>
              </a:rPr>
              <a:t>A-</a:t>
            </a:r>
            <a:r>
              <a:rPr sz="2800" b="1" i="1" spc="-20" dirty="0">
                <a:latin typeface="Arial"/>
                <a:cs typeface="Arial"/>
              </a:rPr>
              <a:t>D-</a:t>
            </a:r>
            <a:r>
              <a:rPr sz="2800" b="1" i="1" spc="-25" dirty="0">
                <a:latin typeface="Arial"/>
                <a:cs typeface="Arial"/>
              </a:rPr>
              <a:t>C-</a:t>
            </a:r>
            <a:r>
              <a:rPr sz="2800" b="1" i="1" spc="-5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38137" y="2454275"/>
            <a:ext cx="8467725" cy="3438525"/>
            <a:chOff x="338137" y="2454275"/>
            <a:chExt cx="8467725" cy="3438525"/>
          </a:xfrm>
        </p:grpSpPr>
        <p:sp>
          <p:nvSpPr>
            <p:cNvPr id="60" name="object 60"/>
            <p:cNvSpPr/>
            <p:nvPr/>
          </p:nvSpPr>
          <p:spPr>
            <a:xfrm>
              <a:off x="342900" y="2459037"/>
              <a:ext cx="8458200" cy="3429000"/>
            </a:xfrm>
            <a:custGeom>
              <a:avLst/>
              <a:gdLst/>
              <a:ahLst/>
              <a:cxnLst/>
              <a:rect l="l" t="t" r="r" b="b"/>
              <a:pathLst>
                <a:path w="8458200" h="3429000">
                  <a:moveTo>
                    <a:pt x="8458200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8458200" y="342900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2900" y="2459037"/>
              <a:ext cx="8458200" cy="3429000"/>
            </a:xfrm>
            <a:custGeom>
              <a:avLst/>
              <a:gdLst/>
              <a:ahLst/>
              <a:cxnLst/>
              <a:rect l="l" t="t" r="r" b="b"/>
              <a:pathLst>
                <a:path w="8458200" h="3429000">
                  <a:moveTo>
                    <a:pt x="0" y="3429000"/>
                  </a:moveTo>
                  <a:lnTo>
                    <a:pt x="8458200" y="342900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53516" y="2813685"/>
            <a:ext cx="80397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Average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completion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time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254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Sum</a:t>
            </a:r>
            <a:r>
              <a:rPr sz="2700" b="1" i="1" spc="-15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of</a:t>
            </a:r>
            <a:r>
              <a:rPr sz="2700" b="1" i="1" spc="-30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total</a:t>
            </a:r>
            <a:r>
              <a:rPr sz="2700" b="1" i="1" spc="-30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flow</a:t>
            </a:r>
            <a:r>
              <a:rPr sz="2700" b="1" i="1" spc="-15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time</a:t>
            </a:r>
            <a:r>
              <a:rPr sz="2700" b="1" i="1" spc="577" baseline="43209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68/5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13.6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269104" y="2961259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Number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of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160776" y="2992501"/>
            <a:ext cx="3162300" cy="815975"/>
          </a:xfrm>
          <a:custGeom>
            <a:avLst/>
            <a:gdLst/>
            <a:ahLst/>
            <a:cxnLst/>
            <a:rect l="l" t="t" r="r" b="b"/>
            <a:pathLst>
              <a:path w="3162300" h="815975">
                <a:moveTo>
                  <a:pt x="3162300" y="0"/>
                </a:moveTo>
                <a:lnTo>
                  <a:pt x="771525" y="0"/>
                </a:lnTo>
              </a:path>
              <a:path w="3162300" h="815975">
                <a:moveTo>
                  <a:pt x="0" y="815975"/>
                </a:moveTo>
                <a:lnTo>
                  <a:pt x="2397125" y="8159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56894" y="4522723"/>
            <a:ext cx="2241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Arial"/>
                <a:cs typeface="Arial"/>
              </a:rPr>
              <a:t>jobs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in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the</a:t>
            </a:r>
            <a:r>
              <a:rPr sz="2000" b="1" i="1" spc="-2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18794" y="3462908"/>
            <a:ext cx="7473950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2110" algn="ctr">
              <a:lnSpc>
                <a:spcPts val="1789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Total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job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work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 marL="67310" algn="ctr">
              <a:lnSpc>
                <a:spcPts val="2030"/>
              </a:lnSpc>
            </a:pPr>
            <a:r>
              <a:rPr sz="2000" b="1" i="1" dirty="0">
                <a:latin typeface="Arial"/>
                <a:cs typeface="Arial"/>
              </a:rPr>
              <a:t>Utilization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195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Sum</a:t>
            </a:r>
            <a:r>
              <a:rPr sz="2700" b="1" i="1" spc="-15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of</a:t>
            </a:r>
            <a:r>
              <a:rPr sz="2700" b="1" i="1" spc="-22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total</a:t>
            </a:r>
            <a:r>
              <a:rPr sz="2700" b="1" i="1" spc="-22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flow</a:t>
            </a:r>
            <a:r>
              <a:rPr sz="2700" b="1" i="1" spc="-7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time</a:t>
            </a:r>
            <a:r>
              <a:rPr sz="2700" b="1" i="1" spc="547" baseline="-23148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28/68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41.2%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000" b="1" i="1" baseline="-4166" dirty="0">
                <a:latin typeface="Arial"/>
                <a:cs typeface="Arial"/>
              </a:rPr>
              <a:t>Average</a:t>
            </a:r>
            <a:r>
              <a:rPr sz="3000" b="1" i="1" spc="-67" baseline="-4166" dirty="0">
                <a:latin typeface="Arial"/>
                <a:cs typeface="Arial"/>
              </a:rPr>
              <a:t> </a:t>
            </a:r>
            <a:r>
              <a:rPr sz="3000" b="1" i="1" baseline="-4166" dirty="0">
                <a:latin typeface="Arial"/>
                <a:cs typeface="Arial"/>
              </a:rPr>
              <a:t>number</a:t>
            </a:r>
            <a:r>
              <a:rPr sz="3000" b="1" i="1" spc="-44" baseline="-4166" dirty="0">
                <a:latin typeface="Arial"/>
                <a:cs typeface="Arial"/>
              </a:rPr>
              <a:t> </a:t>
            </a:r>
            <a:r>
              <a:rPr sz="3000" b="1" i="1" baseline="-4166" dirty="0">
                <a:latin typeface="Arial"/>
                <a:cs typeface="Arial"/>
              </a:rPr>
              <a:t>of</a:t>
            </a:r>
            <a:r>
              <a:rPr sz="3000" b="1" i="1" spc="307" baseline="-4166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=</a:t>
            </a:r>
            <a:r>
              <a:rPr sz="3000" b="1" spc="97" baseline="-37500" dirty="0">
                <a:latin typeface="Arial"/>
                <a:cs typeface="Arial"/>
              </a:rPr>
              <a:t> </a:t>
            </a:r>
            <a:r>
              <a:rPr sz="1800" b="1" i="1" u="sng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Sum</a:t>
            </a:r>
            <a:r>
              <a:rPr sz="1800" b="1" i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1800" b="1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total</a:t>
            </a:r>
            <a:r>
              <a:rPr sz="1800" b="1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flow</a:t>
            </a:r>
            <a:r>
              <a:rPr sz="1800" b="1" i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</a:t>
            </a:r>
            <a:r>
              <a:rPr sz="1800" b="1" i="1" spc="22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=</a:t>
            </a:r>
            <a:r>
              <a:rPr sz="3000" b="1" spc="-60" baseline="-3750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68/28</a:t>
            </a:r>
            <a:r>
              <a:rPr sz="3000" b="1" spc="-37" baseline="-3750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=</a:t>
            </a:r>
            <a:r>
              <a:rPr sz="3000" b="1" spc="-44" baseline="-3750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2.43</a:t>
            </a:r>
            <a:r>
              <a:rPr sz="3000" b="1" spc="-52" baseline="-37500" dirty="0">
                <a:latin typeface="Arial"/>
                <a:cs typeface="Arial"/>
              </a:rPr>
              <a:t> </a:t>
            </a:r>
            <a:r>
              <a:rPr sz="3000" b="1" i="1" spc="-30" baseline="-37500" dirty="0">
                <a:latin typeface="Arial"/>
                <a:cs typeface="Arial"/>
              </a:rPr>
              <a:t>jobs</a:t>
            </a:r>
            <a:endParaRPr sz="3000" baseline="-375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683634" y="4569714"/>
            <a:ext cx="2099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Total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job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work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217167" y="5252161"/>
            <a:ext cx="27851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Average</a:t>
            </a:r>
            <a:r>
              <a:rPr sz="2000" b="1" i="1" spc="-5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job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lateness</a:t>
            </a:r>
            <a:r>
              <a:rPr sz="2000" b="1" i="1" spc="-50" dirty="0">
                <a:latin typeface="Arial"/>
                <a:cs typeface="Arial"/>
              </a:rPr>
              <a:t> </a:t>
            </a:r>
            <a:r>
              <a:rPr sz="2000" b="1" spc="-5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001077" y="5252161"/>
            <a:ext cx="1885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6/5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1.2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169409" y="5045455"/>
            <a:ext cx="170307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1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Total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late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days </a:t>
            </a:r>
            <a:r>
              <a:rPr sz="1800" b="1" i="1" dirty="0">
                <a:latin typeface="Arial"/>
                <a:cs typeface="Arial"/>
              </a:rPr>
              <a:t>Number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of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16451" y="5418201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099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4255" y="1847088"/>
            <a:ext cx="5568315" cy="900430"/>
            <a:chOff x="524255" y="1847088"/>
            <a:chExt cx="5568315" cy="900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1847088"/>
              <a:ext cx="3848862" cy="8999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8955" y="1847088"/>
              <a:ext cx="669798" cy="8999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4591" y="1847088"/>
              <a:ext cx="828293" cy="899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723" y="1847088"/>
              <a:ext cx="669798" cy="899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59" y="1847088"/>
              <a:ext cx="828293" cy="899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8491" y="1847088"/>
              <a:ext cx="669798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4127" y="1847088"/>
              <a:ext cx="828294" cy="899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259" y="1847088"/>
              <a:ext cx="669798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3896" y="1847088"/>
              <a:ext cx="828294" cy="89992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4540" y="1953895"/>
            <a:ext cx="5060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dirty="0">
                <a:latin typeface="Arial"/>
                <a:cs typeface="Arial"/>
              </a:rPr>
              <a:t>LPT:</a:t>
            </a:r>
            <a:r>
              <a:rPr sz="3200" b="1" i="1" spc="-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Sequence</a:t>
            </a:r>
            <a:r>
              <a:rPr sz="3200" b="1" i="1" spc="-45" dirty="0">
                <a:latin typeface="Arial"/>
                <a:cs typeface="Arial"/>
              </a:rPr>
              <a:t> </a:t>
            </a:r>
            <a:r>
              <a:rPr sz="3200" b="1" i="1" spc="-30" dirty="0">
                <a:latin typeface="Arial"/>
                <a:cs typeface="Arial"/>
              </a:rPr>
              <a:t>E-</a:t>
            </a:r>
            <a:r>
              <a:rPr sz="3200" b="1" i="1" dirty="0">
                <a:latin typeface="Arial"/>
                <a:cs typeface="Arial"/>
              </a:rPr>
              <a:t>C-A-D-</a:t>
            </a:r>
            <a:r>
              <a:rPr sz="3200" b="1" i="1" spc="-5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85800" y="601980"/>
            <a:ext cx="7772400" cy="1229360"/>
            <a:chOff x="685800" y="601980"/>
            <a:chExt cx="7772400" cy="1229360"/>
          </a:xfrm>
        </p:grpSpPr>
        <p:sp>
          <p:nvSpPr>
            <p:cNvPr id="14" name="object 14"/>
            <p:cNvSpPr/>
            <p:nvPr/>
          </p:nvSpPr>
          <p:spPr>
            <a:xfrm>
              <a:off x="685800" y="609600"/>
              <a:ext cx="7772400" cy="1143000"/>
            </a:xfrm>
            <a:custGeom>
              <a:avLst/>
              <a:gdLst/>
              <a:ahLst/>
              <a:cxnLst/>
              <a:rect l="l" t="t" r="r" b="b"/>
              <a:pathLst>
                <a:path w="7772400" h="1143000">
                  <a:moveTo>
                    <a:pt x="7772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772400" y="11430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272" y="601980"/>
              <a:ext cx="6349746" cy="122910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dirty="0"/>
              <a:t>Sequencing</a:t>
            </a:r>
            <a:r>
              <a:rPr spc="-15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80132" y="2796539"/>
            <a:ext cx="1561338" cy="56768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652272" y="3070860"/>
            <a:ext cx="1541780" cy="3020060"/>
            <a:chOff x="652272" y="3070860"/>
            <a:chExt cx="1541780" cy="302006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176" y="3070860"/>
              <a:ext cx="861822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272" y="3345180"/>
              <a:ext cx="1541526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8908" y="3756660"/>
              <a:ext cx="508266" cy="5676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1288" y="4207763"/>
              <a:ext cx="523494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1288" y="4652772"/>
              <a:ext cx="523494" cy="5676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1288" y="5084064"/>
              <a:ext cx="523494" cy="5676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1288" y="5522976"/>
              <a:ext cx="523494" cy="56769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386583" y="3070860"/>
            <a:ext cx="1946910" cy="3470910"/>
            <a:chOff x="2386583" y="3070860"/>
            <a:chExt cx="1946910" cy="3470910"/>
          </a:xfrm>
        </p:grpSpPr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86583" y="3070860"/>
              <a:ext cx="1946910" cy="5676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63595" y="3345180"/>
              <a:ext cx="927354" cy="5676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45535" y="3756660"/>
              <a:ext cx="480834" cy="5676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45535" y="4207763"/>
              <a:ext cx="480834" cy="5676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45535" y="4652772"/>
              <a:ext cx="480834" cy="5676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45535" y="5084064"/>
              <a:ext cx="480834" cy="567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45535" y="5522976"/>
              <a:ext cx="480834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03803" y="5974080"/>
              <a:ext cx="622554" cy="56769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489703" y="3070860"/>
            <a:ext cx="3884295" cy="3470910"/>
            <a:chOff x="4489703" y="3070860"/>
            <a:chExt cx="3884295" cy="3470910"/>
          </a:xfrm>
        </p:grpSpPr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94275" y="3070860"/>
              <a:ext cx="986789" cy="5676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9703" y="3345180"/>
              <a:ext cx="927353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19927" y="3070860"/>
              <a:ext cx="1411985" cy="5676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5479" y="3345180"/>
              <a:ext cx="892301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55763" y="3070860"/>
              <a:ext cx="861822" cy="5676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29627" y="3345180"/>
              <a:ext cx="1443990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83835" y="3756660"/>
              <a:ext cx="480834" cy="5676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75019" y="3756660"/>
              <a:ext cx="622553" cy="5676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52943" y="3756660"/>
              <a:ext cx="480834" cy="56768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42103" y="4207763"/>
              <a:ext cx="622553" cy="567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5019" y="4207763"/>
              <a:ext cx="622553" cy="5676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52943" y="4207763"/>
              <a:ext cx="480834" cy="5676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42103" y="4652772"/>
              <a:ext cx="622553" cy="5676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16751" y="4652772"/>
              <a:ext cx="480834" cy="5676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11211" y="4652772"/>
              <a:ext cx="622553" cy="5676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42103" y="5084064"/>
              <a:ext cx="622553" cy="56769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75019" y="5084064"/>
              <a:ext cx="622553" cy="56769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24927" y="5084064"/>
              <a:ext cx="608837" cy="5676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42103" y="5522976"/>
              <a:ext cx="622553" cy="5676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16751" y="5522976"/>
              <a:ext cx="480834" cy="56769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11211" y="5522976"/>
              <a:ext cx="622553" cy="56769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14087" y="5974080"/>
              <a:ext cx="750570" cy="5676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11211" y="5974080"/>
              <a:ext cx="622553" cy="567690"/>
            </a:xfrm>
            <a:prstGeom prst="rect">
              <a:avLst/>
            </a:prstGeom>
          </p:spPr>
        </p:pic>
      </p:grp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612775" y="2897737"/>
          <a:ext cx="7848600" cy="3460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5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015"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  <a:spcBef>
                          <a:spcPts val="1975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Sequence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3375" marR="273685" indent="-635" algn="ctr">
                        <a:lnSpc>
                          <a:spcPts val="2160"/>
                        </a:lnSpc>
                        <a:spcBef>
                          <a:spcPts val="8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(Processing)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ts val="2280"/>
                        </a:lnSpc>
                        <a:spcBef>
                          <a:spcPts val="1975"/>
                        </a:spcBef>
                      </a:pPr>
                      <a:r>
                        <a:rPr sz="2000" b="1" i="1" spc="-20" dirty="0">
                          <a:latin typeface="Arial"/>
                          <a:cs typeface="Arial"/>
                        </a:rPr>
                        <a:t>Flow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280035">
                        <a:lnSpc>
                          <a:spcPts val="2280"/>
                        </a:lnSpc>
                      </a:pPr>
                      <a:r>
                        <a:rPr sz="2000" b="1" i="1" spc="-20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280"/>
                        </a:lnSpc>
                        <a:spcBef>
                          <a:spcPts val="197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Due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270" algn="ctr">
                        <a:lnSpc>
                          <a:spcPts val="2280"/>
                        </a:lnSpc>
                      </a:pPr>
                      <a:r>
                        <a:rPr sz="2000" b="1" i="1" spc="-20" dirty="0">
                          <a:latin typeface="Arial"/>
                          <a:cs typeface="Arial"/>
                        </a:rPr>
                        <a:t>Date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  <a:spcBef>
                          <a:spcPts val="1975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Lateness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7020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53467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70205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113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48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4255" y="1847088"/>
            <a:ext cx="8620125" cy="4314190"/>
            <a:chOff x="524255" y="1847088"/>
            <a:chExt cx="8620125" cy="4314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1847088"/>
              <a:ext cx="3848862" cy="8999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8955" y="1847088"/>
              <a:ext cx="669798" cy="8999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4591" y="1847088"/>
              <a:ext cx="828293" cy="899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723" y="1847088"/>
              <a:ext cx="669798" cy="899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59" y="1847088"/>
              <a:ext cx="828293" cy="899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8491" y="1847088"/>
              <a:ext cx="669798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4127" y="1847088"/>
              <a:ext cx="828294" cy="899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259" y="1847088"/>
              <a:ext cx="669798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3896" y="1847088"/>
              <a:ext cx="828294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495" y="2514600"/>
              <a:ext cx="645414" cy="8435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155" y="2481072"/>
              <a:ext cx="5473446" cy="8999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6440" y="2481072"/>
              <a:ext cx="3337560" cy="899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155" y="2919984"/>
              <a:ext cx="3152394" cy="8999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8163" y="2919984"/>
              <a:ext cx="1459230" cy="8999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495" y="3587495"/>
              <a:ext cx="645414" cy="8435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155" y="3553967"/>
              <a:ext cx="5790438" cy="8999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495" y="4221480"/>
              <a:ext cx="645414" cy="8435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155" y="4187952"/>
              <a:ext cx="6485382" cy="8999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155" y="4626864"/>
              <a:ext cx="5836158" cy="8999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495" y="5294376"/>
              <a:ext cx="645414" cy="8435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931" y="5260847"/>
              <a:ext cx="7187946" cy="89992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64540" y="1808201"/>
            <a:ext cx="7134859" cy="407416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3200" b="1" i="1" dirty="0">
                <a:latin typeface="Arial"/>
                <a:cs typeface="Arial"/>
              </a:rPr>
              <a:t>LPT:</a:t>
            </a:r>
            <a:r>
              <a:rPr sz="3200" b="1" i="1" spc="-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Sequence</a:t>
            </a:r>
            <a:r>
              <a:rPr sz="3200" b="1" i="1" spc="-45" dirty="0">
                <a:latin typeface="Arial"/>
                <a:cs typeface="Arial"/>
              </a:rPr>
              <a:t> </a:t>
            </a:r>
            <a:r>
              <a:rPr sz="3200" b="1" i="1" spc="-30" dirty="0">
                <a:latin typeface="Arial"/>
                <a:cs typeface="Arial"/>
              </a:rPr>
              <a:t>E-</a:t>
            </a:r>
            <a:r>
              <a:rPr sz="3200" b="1" i="1" dirty="0">
                <a:latin typeface="Arial"/>
                <a:cs typeface="Arial"/>
              </a:rPr>
              <a:t>C-A-D-</a:t>
            </a:r>
            <a:r>
              <a:rPr sz="3200" b="1" i="1" spc="-5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ts val="3650"/>
              </a:lnSpc>
              <a:spcBef>
                <a:spcPts val="115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i="1" dirty="0">
                <a:latin typeface="Arial"/>
                <a:cs typeface="Arial"/>
              </a:rPr>
              <a:t>Average</a:t>
            </a:r>
            <a:r>
              <a:rPr sz="3200" b="1" i="1" spc="-6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completion</a:t>
            </a:r>
            <a:r>
              <a:rPr sz="3200" b="1" i="1" spc="-6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time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spc="-5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ts val="3650"/>
              </a:lnSpc>
            </a:pPr>
            <a:r>
              <a:rPr sz="3200" b="1" dirty="0">
                <a:latin typeface="Arial"/>
                <a:cs typeface="Arial"/>
              </a:rPr>
              <a:t>=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103/5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=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20.6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i="1" spc="-20" dirty="0">
                <a:latin typeface="Arial"/>
                <a:cs typeface="Arial"/>
              </a:rPr>
              <a:t>days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i="1" dirty="0">
                <a:latin typeface="Arial"/>
                <a:cs typeface="Arial"/>
              </a:rPr>
              <a:t>Utilization</a:t>
            </a:r>
            <a:r>
              <a:rPr sz="3200" b="1" i="1" spc="-7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=</a:t>
            </a:r>
            <a:r>
              <a:rPr sz="3200" b="1" i="1" spc="-1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28/103</a:t>
            </a:r>
            <a:r>
              <a:rPr sz="3200" b="1" i="1" spc="-2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=</a:t>
            </a:r>
            <a:r>
              <a:rPr sz="3200" b="1" i="1" spc="-25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27.2%</a:t>
            </a:r>
            <a:endParaRPr sz="3200">
              <a:latin typeface="Arial"/>
              <a:cs typeface="Arial"/>
            </a:endParaRPr>
          </a:p>
          <a:p>
            <a:pPr marL="355600" marR="932180" indent="-343535">
              <a:lnSpc>
                <a:spcPts val="3460"/>
              </a:lnSpc>
              <a:spcBef>
                <a:spcPts val="158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i="1" dirty="0">
                <a:latin typeface="Arial"/>
                <a:cs typeface="Arial"/>
              </a:rPr>
              <a:t>Average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number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of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jobs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in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spc="-25" dirty="0">
                <a:latin typeface="Arial"/>
                <a:cs typeface="Arial"/>
              </a:rPr>
              <a:t>the </a:t>
            </a:r>
            <a:r>
              <a:rPr sz="3200" b="1" i="1" dirty="0">
                <a:latin typeface="Arial"/>
                <a:cs typeface="Arial"/>
              </a:rPr>
              <a:t>system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=</a:t>
            </a:r>
            <a:r>
              <a:rPr sz="3200" b="1" i="1" spc="-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103/28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=</a:t>
            </a:r>
            <a:r>
              <a:rPr sz="3200" b="1" i="1" spc="-2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3.68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spc="-20" dirty="0">
                <a:latin typeface="Arial"/>
                <a:cs typeface="Arial"/>
              </a:rPr>
              <a:t>jobs</a:t>
            </a:r>
            <a:endParaRPr sz="3200">
              <a:latin typeface="Arial"/>
              <a:cs typeface="Arial"/>
            </a:endParaRPr>
          </a:p>
          <a:p>
            <a:pPr marL="467995" indent="-45529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467995" algn="l"/>
              </a:tabLst>
            </a:pPr>
            <a:r>
              <a:rPr sz="3200" b="1" i="1" dirty="0">
                <a:latin typeface="Arial"/>
                <a:cs typeface="Arial"/>
              </a:rPr>
              <a:t>Average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lateness</a:t>
            </a:r>
            <a:r>
              <a:rPr sz="3200" b="1" i="1" spc="-4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=</a:t>
            </a:r>
            <a:r>
              <a:rPr sz="3200" b="1" i="1" spc="-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48/5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=</a:t>
            </a:r>
            <a:r>
              <a:rPr sz="3200" b="1" i="1" spc="-2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9.6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spc="-20" dirty="0">
                <a:latin typeface="Arial"/>
                <a:cs typeface="Arial"/>
              </a:rPr>
              <a:t>days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85800" y="601980"/>
            <a:ext cx="7772400" cy="1229360"/>
            <a:chOff x="685800" y="601980"/>
            <a:chExt cx="7772400" cy="1229360"/>
          </a:xfrm>
        </p:grpSpPr>
        <p:sp>
          <p:nvSpPr>
            <p:cNvPr id="26" name="object 26"/>
            <p:cNvSpPr/>
            <p:nvPr/>
          </p:nvSpPr>
          <p:spPr>
            <a:xfrm>
              <a:off x="685800" y="609600"/>
              <a:ext cx="7772400" cy="1143000"/>
            </a:xfrm>
            <a:custGeom>
              <a:avLst/>
              <a:gdLst/>
              <a:ahLst/>
              <a:cxnLst/>
              <a:rect l="l" t="t" r="r" b="b"/>
              <a:pathLst>
                <a:path w="7772400" h="1143000">
                  <a:moveTo>
                    <a:pt x="7772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772400" y="11430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4272" y="601980"/>
              <a:ext cx="6349746" cy="1229106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dirty="0"/>
              <a:t>Sequencing</a:t>
            </a:r>
            <a:r>
              <a:rPr spc="-1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393191"/>
            <a:ext cx="7781925" cy="1229360"/>
            <a:chOff x="681037" y="393191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7772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772400" y="9271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0" y="927100"/>
                  </a:moveTo>
                  <a:lnTo>
                    <a:pt x="7772400" y="9271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9271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272" y="393191"/>
              <a:ext cx="6349746" cy="12291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105"/>
              </a:spcBef>
            </a:pPr>
            <a:r>
              <a:rPr dirty="0"/>
              <a:t>Sequencing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60" y="2542019"/>
            <a:ext cx="1411986" cy="56770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17219" y="2542019"/>
            <a:ext cx="7954645" cy="3228975"/>
            <a:chOff x="617219" y="2542019"/>
            <a:chExt cx="7954645" cy="32289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135" y="3090671"/>
              <a:ext cx="890777" cy="5676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963" y="2816351"/>
              <a:ext cx="1805177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8675" y="3090671"/>
              <a:ext cx="1776222" cy="5676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6224" y="2816351"/>
              <a:ext cx="1620774" cy="5676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4655" y="3090671"/>
              <a:ext cx="736853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3167" y="2542019"/>
              <a:ext cx="2442210" cy="5677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0743" y="2816351"/>
              <a:ext cx="1607057" cy="5676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7048" y="3090671"/>
              <a:ext cx="1244346" cy="567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460" y="2542019"/>
              <a:ext cx="1411986" cy="5677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60691" y="2816351"/>
              <a:ext cx="1511046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22236" y="3090671"/>
              <a:ext cx="1119377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7219" y="3552443"/>
              <a:ext cx="1003554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69591" y="3552443"/>
              <a:ext cx="834390" cy="567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5887" y="3552443"/>
              <a:ext cx="834389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42787" y="3552443"/>
              <a:ext cx="834389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35596" y="3552443"/>
              <a:ext cx="692657" cy="5676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7219" y="4111751"/>
              <a:ext cx="832866" cy="5676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69591" y="4111751"/>
              <a:ext cx="834390" cy="5676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75887" y="4111751"/>
              <a:ext cx="834389" cy="5676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42787" y="4111751"/>
              <a:ext cx="834389" cy="5676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35596" y="4111751"/>
              <a:ext cx="692657" cy="56769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7219" y="4663439"/>
              <a:ext cx="877062" cy="5676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69591" y="4663439"/>
              <a:ext cx="834390" cy="56769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75887" y="4663439"/>
              <a:ext cx="834389" cy="567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42787" y="4663439"/>
              <a:ext cx="834389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35596" y="4663439"/>
              <a:ext cx="692657" cy="567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7219" y="5202935"/>
              <a:ext cx="819150" cy="5676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9591" y="5202935"/>
              <a:ext cx="834390" cy="5676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75887" y="5202935"/>
              <a:ext cx="834389" cy="56768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42787" y="5202935"/>
              <a:ext cx="834389" cy="5676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35596" y="5202935"/>
              <a:ext cx="692657" cy="567689"/>
            </a:xfrm>
            <a:prstGeom prst="rect">
              <a:avLst/>
            </a:prstGeom>
          </p:spPr>
        </p:pic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85800" y="2641810"/>
          <a:ext cx="7773669" cy="2945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1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3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2000" b="1" i="1" spc="-20" dirty="0">
                          <a:latin typeface="Arial"/>
                          <a:cs typeface="Arial"/>
                        </a:rPr>
                        <a:t>Rule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3304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115" marR="133350" indent="-635" algn="ctr">
                        <a:lnSpc>
                          <a:spcPts val="2160"/>
                        </a:lnSpc>
                        <a:spcBef>
                          <a:spcPts val="85"/>
                        </a:spcBef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Average Completion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2000" b="1" i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(Days)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9275" marR="112395" indent="-408940">
                        <a:lnSpc>
                          <a:spcPts val="2160"/>
                        </a:lnSpc>
                        <a:spcBef>
                          <a:spcPts val="2250"/>
                        </a:spcBef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Utilization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(%)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75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 marR="118745" algn="ctr">
                        <a:lnSpc>
                          <a:spcPts val="2160"/>
                        </a:lnSpc>
                        <a:spcBef>
                          <a:spcPts val="8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Average</a:t>
                      </a:r>
                      <a:r>
                        <a:rPr sz="2000" b="1" i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Jobs</a:t>
                      </a:r>
                      <a:r>
                        <a:rPr sz="2000" b="1" i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System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 marR="125095" indent="-1270" algn="ctr">
                        <a:lnSpc>
                          <a:spcPts val="2160"/>
                        </a:lnSpc>
                        <a:spcBef>
                          <a:spcPts val="85"/>
                        </a:spcBef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Average Lateness (Days)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000" b="1" i="1" spc="-20" dirty="0">
                          <a:latin typeface="Arial"/>
                          <a:cs typeface="Arial"/>
                        </a:rPr>
                        <a:t>FCFS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15.4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36.4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2.75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SPT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3664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000" b="1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13.0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3664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43.1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366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000" b="1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2.32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366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1.8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366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EDD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049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13.6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049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41.2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04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2.43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04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0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04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91440">
                        <a:lnSpc>
                          <a:spcPts val="2325"/>
                        </a:lnSpc>
                        <a:spcBef>
                          <a:spcPts val="819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LPT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4139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2325"/>
                        </a:lnSpc>
                        <a:spcBef>
                          <a:spcPts val="819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20.6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4139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2325"/>
                        </a:lnSpc>
                        <a:spcBef>
                          <a:spcPts val="819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27.2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413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5"/>
                        </a:lnSpc>
                        <a:spcBef>
                          <a:spcPts val="819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3.68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413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25"/>
                        </a:lnSpc>
                        <a:spcBef>
                          <a:spcPts val="819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9.6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4139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1" name="object 4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17219" y="1659635"/>
            <a:ext cx="3589782" cy="78714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824890" y="1752676"/>
            <a:ext cx="3145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latin typeface="Arial"/>
                <a:cs typeface="Arial"/>
              </a:rPr>
              <a:t>Summary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of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Rules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283463"/>
            <a:ext cx="7781925" cy="1765935"/>
            <a:chOff x="681037" y="283463"/>
            <a:chExt cx="7781925" cy="1765935"/>
          </a:xfrm>
        </p:grpSpPr>
        <p:sp>
          <p:nvSpPr>
            <p:cNvPr id="3" name="object 3"/>
            <p:cNvSpPr/>
            <p:nvPr/>
          </p:nvSpPr>
          <p:spPr>
            <a:xfrm>
              <a:off x="685800" y="444500"/>
              <a:ext cx="7772400" cy="1371600"/>
            </a:xfrm>
            <a:custGeom>
              <a:avLst/>
              <a:gdLst/>
              <a:ahLst/>
              <a:cxnLst/>
              <a:rect l="l" t="t" r="r" b="b"/>
              <a:pathLst>
                <a:path w="7772400" h="1371600">
                  <a:moveTo>
                    <a:pt x="77724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7772400" y="13716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444500"/>
              <a:ext cx="7772400" cy="1371600"/>
            </a:xfrm>
            <a:custGeom>
              <a:avLst/>
              <a:gdLst/>
              <a:ahLst/>
              <a:cxnLst/>
              <a:rect l="l" t="t" r="r" b="b"/>
              <a:pathLst>
                <a:path w="7772400" h="1371600">
                  <a:moveTo>
                    <a:pt x="0" y="1371600"/>
                  </a:moveTo>
                  <a:lnTo>
                    <a:pt x="7772400" y="13716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996" y="283463"/>
              <a:ext cx="4825746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2891" y="819912"/>
              <a:ext cx="5572506" cy="122910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35504" y="432053"/>
            <a:ext cx="4873625" cy="123317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 marR="5080" indent="450850">
              <a:lnSpc>
                <a:spcPct val="80000"/>
              </a:lnSpc>
              <a:spcBef>
                <a:spcPts val="1160"/>
              </a:spcBef>
            </a:pPr>
            <a:r>
              <a:rPr dirty="0"/>
              <a:t>Comparison </a:t>
            </a:r>
            <a:r>
              <a:rPr spc="-25" dirty="0"/>
              <a:t>of </a:t>
            </a:r>
            <a:r>
              <a:rPr dirty="0"/>
              <a:t>Sequencing</a:t>
            </a:r>
            <a:r>
              <a:rPr spc="-20" dirty="0"/>
              <a:t> </a:t>
            </a:r>
            <a:r>
              <a:rPr spc="-10" dirty="0"/>
              <a:t>Rules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19683" y="1894332"/>
            <a:ext cx="7322184" cy="4408170"/>
            <a:chOff x="519683" y="1894332"/>
            <a:chExt cx="7322184" cy="44081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683" y="1924812"/>
              <a:ext cx="646938" cy="6286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075" y="1894332"/>
              <a:ext cx="6852666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683" y="2363724"/>
              <a:ext cx="646938" cy="6286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075" y="2333244"/>
              <a:ext cx="6691122" cy="6774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075" y="2662428"/>
              <a:ext cx="4630674" cy="6774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683" y="3131820"/>
              <a:ext cx="646938" cy="6286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075" y="3101340"/>
              <a:ext cx="4528566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075" y="3430524"/>
              <a:ext cx="4126229" cy="6774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9075" y="3759708"/>
              <a:ext cx="4059174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683" y="4229100"/>
              <a:ext cx="646938" cy="6286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075" y="4198620"/>
              <a:ext cx="4632198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075" y="4527804"/>
              <a:ext cx="3733038" cy="6774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075" y="4856988"/>
              <a:ext cx="3908298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9075" y="5186172"/>
              <a:ext cx="3365754" cy="6774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683" y="5655564"/>
              <a:ext cx="646938" cy="6286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9075" y="5625084"/>
              <a:ext cx="3908298" cy="67741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83768" y="1900555"/>
            <a:ext cx="6957059" cy="41960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95300" indent="-482600">
              <a:lnSpc>
                <a:spcPct val="100000"/>
              </a:lnSpc>
              <a:spcBef>
                <a:spcPts val="675"/>
              </a:spcBef>
              <a:buFont typeface="Wingdings"/>
              <a:buChar char=""/>
              <a:tabLst>
                <a:tab pos="495300" algn="l"/>
              </a:tabLst>
            </a:pPr>
            <a:r>
              <a:rPr sz="2400" b="1" i="1" dirty="0">
                <a:latin typeface="Arial"/>
                <a:cs typeface="Arial"/>
              </a:rPr>
              <a:t>No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one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sequencing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rule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excels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on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all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criteria</a:t>
            </a:r>
            <a:endParaRPr sz="2400">
              <a:latin typeface="Arial"/>
              <a:cs typeface="Arial"/>
            </a:endParaRPr>
          </a:p>
          <a:p>
            <a:pPr marL="495300" marR="248920" indent="-483234">
              <a:lnSpc>
                <a:spcPts val="2590"/>
              </a:lnSpc>
              <a:spcBef>
                <a:spcPts val="905"/>
              </a:spcBef>
              <a:buFont typeface="Wingdings"/>
              <a:buChar char=""/>
              <a:tabLst>
                <a:tab pos="495300" algn="l"/>
              </a:tabLst>
            </a:pPr>
            <a:r>
              <a:rPr sz="2400" b="1" i="1" dirty="0">
                <a:latin typeface="Arial"/>
                <a:cs typeface="Arial"/>
              </a:rPr>
              <a:t>SPT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does</a:t>
            </a:r>
            <a:r>
              <a:rPr sz="2400" b="1" i="1" spc="-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well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on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minimizing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flow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time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spc="-25" dirty="0">
                <a:latin typeface="Arial"/>
                <a:cs typeface="Arial"/>
              </a:rPr>
              <a:t>and </a:t>
            </a:r>
            <a:r>
              <a:rPr sz="2400" b="1" i="1" dirty="0">
                <a:latin typeface="Arial"/>
                <a:cs typeface="Arial"/>
              </a:rPr>
              <a:t>number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of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jobs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in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the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495300" marR="2411095" indent="-483234">
              <a:lnSpc>
                <a:spcPts val="2590"/>
              </a:lnSpc>
              <a:spcBef>
                <a:spcPts val="870"/>
              </a:spcBef>
              <a:buFont typeface="Wingdings"/>
              <a:buChar char=""/>
              <a:tabLst>
                <a:tab pos="495300" algn="l"/>
              </a:tabLst>
            </a:pPr>
            <a:r>
              <a:rPr sz="2400" b="1" i="1" dirty="0">
                <a:latin typeface="Arial"/>
                <a:cs typeface="Arial"/>
              </a:rPr>
              <a:t>But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SPT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moves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long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jobs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spc="-25" dirty="0">
                <a:latin typeface="Arial"/>
                <a:cs typeface="Arial"/>
              </a:rPr>
              <a:t>to </a:t>
            </a:r>
            <a:r>
              <a:rPr sz="2400" b="1" i="1" dirty="0">
                <a:latin typeface="Arial"/>
                <a:cs typeface="Arial"/>
              </a:rPr>
              <a:t>the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end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which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may</a:t>
            </a:r>
            <a:r>
              <a:rPr sz="2400" b="1" i="1" spc="-5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result</a:t>
            </a:r>
            <a:endParaRPr sz="2400">
              <a:latin typeface="Arial"/>
              <a:cs typeface="Arial"/>
            </a:endParaRPr>
          </a:p>
          <a:p>
            <a:pPr marL="495300">
              <a:lnSpc>
                <a:spcPts val="2555"/>
              </a:lnSpc>
            </a:pPr>
            <a:r>
              <a:rPr sz="2400" b="1" i="1" dirty="0">
                <a:latin typeface="Arial"/>
                <a:cs typeface="Arial"/>
              </a:rPr>
              <a:t>in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dissatisfied </a:t>
            </a:r>
            <a:r>
              <a:rPr sz="2400" b="1" i="1" spc="-10" dirty="0">
                <a:latin typeface="Arial"/>
                <a:cs typeface="Arial"/>
              </a:rPr>
              <a:t>customers</a:t>
            </a:r>
            <a:endParaRPr sz="2400">
              <a:latin typeface="Arial"/>
              <a:cs typeface="Arial"/>
            </a:endParaRPr>
          </a:p>
          <a:p>
            <a:pPr marL="495300" marR="2308225" indent="-483234">
              <a:lnSpc>
                <a:spcPct val="90100"/>
              </a:lnSpc>
              <a:spcBef>
                <a:spcPts val="860"/>
              </a:spcBef>
              <a:buFont typeface="Wingdings"/>
              <a:buChar char=""/>
              <a:tabLst>
                <a:tab pos="495300" algn="l"/>
              </a:tabLst>
            </a:pPr>
            <a:r>
              <a:rPr sz="2400" b="1" i="1" dirty="0">
                <a:latin typeface="Arial"/>
                <a:cs typeface="Arial"/>
              </a:rPr>
              <a:t>FCFS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does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not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do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especially </a:t>
            </a:r>
            <a:r>
              <a:rPr sz="2400" b="1" i="1" dirty="0">
                <a:latin typeface="Arial"/>
                <a:cs typeface="Arial"/>
              </a:rPr>
              <a:t>well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(or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poorly)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on</a:t>
            </a:r>
            <a:r>
              <a:rPr sz="2400" b="1" i="1" spc="-25" dirty="0">
                <a:latin typeface="Arial"/>
                <a:cs typeface="Arial"/>
              </a:rPr>
              <a:t> any </a:t>
            </a:r>
            <a:r>
              <a:rPr sz="2400" b="1" i="1" dirty="0">
                <a:latin typeface="Arial"/>
                <a:cs typeface="Arial"/>
              </a:rPr>
              <a:t>criteria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but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is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perceived</a:t>
            </a:r>
            <a:endParaRPr sz="2400">
              <a:latin typeface="Arial"/>
              <a:cs typeface="Arial"/>
            </a:endParaRPr>
          </a:p>
          <a:p>
            <a:pPr marL="495300">
              <a:lnSpc>
                <a:spcPts val="2590"/>
              </a:lnSpc>
            </a:pPr>
            <a:r>
              <a:rPr sz="2400" b="1" i="1" dirty="0">
                <a:latin typeface="Arial"/>
                <a:cs typeface="Arial"/>
              </a:rPr>
              <a:t>as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fair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by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customers</a:t>
            </a:r>
            <a:endParaRPr sz="2400">
              <a:latin typeface="Arial"/>
              <a:cs typeface="Arial"/>
            </a:endParaRPr>
          </a:p>
          <a:p>
            <a:pPr marL="495300" indent="-482600">
              <a:lnSpc>
                <a:spcPct val="100000"/>
              </a:lnSpc>
              <a:spcBef>
                <a:spcPts val="575"/>
              </a:spcBef>
              <a:buFont typeface="Wingdings"/>
              <a:buChar char=""/>
              <a:tabLst>
                <a:tab pos="495300" algn="l"/>
              </a:tabLst>
            </a:pPr>
            <a:r>
              <a:rPr sz="2400" b="1" i="1" dirty="0">
                <a:latin typeface="Arial"/>
                <a:cs typeface="Arial"/>
              </a:rPr>
              <a:t>EDD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minimizes</a:t>
            </a:r>
            <a:r>
              <a:rPr sz="2400" b="1" i="1" spc="-8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lateness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83250" y="3240087"/>
            <a:ext cx="3087624" cy="2863850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437387"/>
            <a:ext cx="7781925" cy="1229360"/>
            <a:chOff x="681037" y="437387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84199"/>
              <a:ext cx="7772400" cy="863600"/>
            </a:xfrm>
            <a:custGeom>
              <a:avLst/>
              <a:gdLst/>
              <a:ahLst/>
              <a:cxnLst/>
              <a:rect l="l" t="t" r="r" b="b"/>
              <a:pathLst>
                <a:path w="7772400" h="863600">
                  <a:moveTo>
                    <a:pt x="7772400" y="0"/>
                  </a:moveTo>
                  <a:lnTo>
                    <a:pt x="0" y="0"/>
                  </a:lnTo>
                  <a:lnTo>
                    <a:pt x="0" y="863600"/>
                  </a:lnTo>
                  <a:lnTo>
                    <a:pt x="7772400" y="8636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84199"/>
              <a:ext cx="7772400" cy="863600"/>
            </a:xfrm>
            <a:custGeom>
              <a:avLst/>
              <a:gdLst/>
              <a:ahLst/>
              <a:cxnLst/>
              <a:rect l="l" t="t" r="r" b="b"/>
              <a:pathLst>
                <a:path w="7772400" h="863600">
                  <a:moveTo>
                    <a:pt x="0" y="863600"/>
                  </a:moveTo>
                  <a:lnTo>
                    <a:pt x="7772400" y="8636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863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4896" y="437387"/>
              <a:ext cx="5510022" cy="12291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4155">
              <a:lnSpc>
                <a:spcPct val="100000"/>
              </a:lnSpc>
              <a:spcBef>
                <a:spcPts val="105"/>
              </a:spcBef>
            </a:pPr>
            <a:r>
              <a:rPr dirty="0"/>
              <a:t>Critical Ratio </a:t>
            </a:r>
            <a:r>
              <a:rPr spc="-20" dirty="0"/>
              <a:t>(CR)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80644" y="1620011"/>
            <a:ext cx="8052434" cy="4201160"/>
            <a:chOff x="580644" y="1620011"/>
            <a:chExt cx="8052434" cy="42011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644" y="1655063"/>
              <a:ext cx="750569" cy="7292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988" y="1620011"/>
              <a:ext cx="7585709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988" y="2004059"/>
              <a:ext cx="7405877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988" y="2388107"/>
              <a:ext cx="7171181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988" y="2772155"/>
              <a:ext cx="998982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644" y="3361944"/>
              <a:ext cx="750569" cy="7292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988" y="3326891"/>
              <a:ext cx="5845302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988" y="3710939"/>
              <a:ext cx="6717029" cy="7871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988" y="4094988"/>
              <a:ext cx="2683002" cy="7871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644" y="4684776"/>
              <a:ext cx="750569" cy="7292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988" y="4649723"/>
              <a:ext cx="7034021" cy="7871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988" y="5033771"/>
              <a:ext cx="1655826" cy="78714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72464" y="1711528"/>
            <a:ext cx="7526020" cy="38665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95934" marR="5080" indent="-483870">
              <a:lnSpc>
                <a:spcPct val="90000"/>
              </a:lnSpc>
              <a:spcBef>
                <a:spcPts val="434"/>
              </a:spcBef>
              <a:buFont typeface="Wingdings"/>
              <a:buChar char=""/>
              <a:tabLst>
                <a:tab pos="495934" algn="l"/>
              </a:tabLst>
            </a:pPr>
            <a:r>
              <a:rPr sz="2800" b="1" i="1" dirty="0">
                <a:latin typeface="Arial"/>
                <a:cs typeface="Arial"/>
              </a:rPr>
              <a:t>Critical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ratio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is</a:t>
            </a:r>
            <a:r>
              <a:rPr sz="2800" b="1" i="1" spc="-8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an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index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number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found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spc="-25" dirty="0">
                <a:latin typeface="Arial"/>
                <a:cs typeface="Arial"/>
              </a:rPr>
              <a:t>by </a:t>
            </a:r>
            <a:r>
              <a:rPr sz="2800" b="1" i="1" dirty="0">
                <a:latin typeface="Arial"/>
                <a:cs typeface="Arial"/>
              </a:rPr>
              <a:t>dividing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time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remaining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until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spc="-25" dirty="0">
                <a:latin typeface="Arial"/>
                <a:cs typeface="Arial"/>
              </a:rPr>
              <a:t>due </a:t>
            </a:r>
            <a:r>
              <a:rPr sz="2800" b="1" i="1" dirty="0">
                <a:latin typeface="Arial"/>
                <a:cs typeface="Arial"/>
              </a:rPr>
              <a:t>date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by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work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time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remaining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on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spc="-25" dirty="0">
                <a:latin typeface="Arial"/>
                <a:cs typeface="Arial"/>
              </a:rPr>
              <a:t>the job</a:t>
            </a:r>
            <a:endParaRPr sz="2800">
              <a:latin typeface="Arial"/>
              <a:cs typeface="Arial"/>
            </a:endParaRPr>
          </a:p>
          <a:p>
            <a:pPr marL="495934" marR="875665" indent="-483870">
              <a:lnSpc>
                <a:spcPts val="3020"/>
              </a:lnSpc>
              <a:spcBef>
                <a:spcPts val="1390"/>
              </a:spcBef>
              <a:buFont typeface="Wingdings"/>
              <a:buChar char=""/>
              <a:tabLst>
                <a:tab pos="495934" algn="l"/>
              </a:tabLst>
            </a:pPr>
            <a:r>
              <a:rPr sz="2800" b="1" i="1" dirty="0">
                <a:latin typeface="Arial"/>
                <a:cs typeface="Arial"/>
              </a:rPr>
              <a:t>Jobs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with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low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critical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ratios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spc="-25" dirty="0">
                <a:latin typeface="Arial"/>
                <a:cs typeface="Arial"/>
              </a:rPr>
              <a:t>are </a:t>
            </a:r>
            <a:r>
              <a:rPr sz="2800" b="1" i="1" dirty="0">
                <a:latin typeface="Arial"/>
                <a:cs typeface="Arial"/>
              </a:rPr>
              <a:t>scheduled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ahead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of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jobs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with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higher </a:t>
            </a:r>
            <a:r>
              <a:rPr sz="2800" b="1" i="1" dirty="0">
                <a:latin typeface="Arial"/>
                <a:cs typeface="Arial"/>
              </a:rPr>
              <a:t>critical</a:t>
            </a:r>
            <a:r>
              <a:rPr sz="2800" b="1" i="1" spc="-8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ratios</a:t>
            </a:r>
            <a:endParaRPr sz="2800">
              <a:latin typeface="Arial"/>
              <a:cs typeface="Arial"/>
            </a:endParaRPr>
          </a:p>
          <a:p>
            <a:pPr marL="495934" marR="558800" indent="-483870">
              <a:lnSpc>
                <a:spcPts val="3030"/>
              </a:lnSpc>
              <a:spcBef>
                <a:spcPts val="1350"/>
              </a:spcBef>
              <a:buFont typeface="Wingdings"/>
              <a:buChar char=""/>
              <a:tabLst>
                <a:tab pos="495934" algn="l"/>
              </a:tabLst>
            </a:pPr>
            <a:r>
              <a:rPr sz="2800" b="1" i="1" dirty="0">
                <a:latin typeface="Arial"/>
                <a:cs typeface="Arial"/>
              </a:rPr>
              <a:t>Performs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well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on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average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</a:t>
            </a:r>
            <a:r>
              <a:rPr sz="2800" b="1" i="1" spc="-8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lateness criteria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2875" y="5605271"/>
            <a:ext cx="3868674" cy="56769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059891" y="5669686"/>
            <a:ext cx="6115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CR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i="1" spc="-5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38454" y="5669686"/>
            <a:ext cx="1746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01540" y="5394959"/>
            <a:ext cx="3107055" cy="567690"/>
            <a:chOff x="4701540" y="5394959"/>
            <a:chExt cx="3107055" cy="567690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1540" y="5394959"/>
              <a:ext cx="1482089" cy="5676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44540" y="5394959"/>
              <a:ext cx="424421" cy="5676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29884" y="5394959"/>
              <a:ext cx="1878330" cy="56769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848605" y="5459374"/>
            <a:ext cx="2792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Arial"/>
                <a:cs typeface="Arial"/>
              </a:rPr>
              <a:t>Due</a:t>
            </a:r>
            <a:r>
              <a:rPr sz="2000" b="1" i="1" spc="-6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date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-</a:t>
            </a:r>
            <a:r>
              <a:rPr sz="2000" b="1" i="1" spc="-10" dirty="0">
                <a:latin typeface="Arial"/>
                <a:cs typeface="Arial"/>
              </a:rPr>
              <a:t>Today’s</a:t>
            </a:r>
            <a:r>
              <a:rPr sz="2000" b="1" i="1" spc="-70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date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03876" y="5760720"/>
            <a:ext cx="2302002" cy="5676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250941" y="5824829"/>
            <a:ext cx="19888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Processing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741932" y="5382767"/>
            <a:ext cx="6394450" cy="567690"/>
            <a:chOff x="1741932" y="5382767"/>
            <a:chExt cx="6394450" cy="567690"/>
          </a:xfrm>
        </p:grpSpPr>
        <p:sp>
          <p:nvSpPr>
            <p:cNvPr id="32" name="object 32"/>
            <p:cNvSpPr/>
            <p:nvPr/>
          </p:nvSpPr>
          <p:spPr>
            <a:xfrm>
              <a:off x="4764151" y="5848349"/>
              <a:ext cx="3352800" cy="0"/>
            </a:xfrm>
            <a:custGeom>
              <a:avLst/>
              <a:gdLst/>
              <a:ahLst/>
              <a:cxnLst/>
              <a:rect l="l" t="t" r="r" b="b"/>
              <a:pathLst>
                <a:path w="3352800">
                  <a:moveTo>
                    <a:pt x="0" y="0"/>
                  </a:moveTo>
                  <a:lnTo>
                    <a:pt x="33528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41932" y="5382767"/>
              <a:ext cx="2210562" cy="56769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888617" y="5446267"/>
            <a:ext cx="1901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Time</a:t>
            </a:r>
            <a:r>
              <a:rPr sz="2000" b="1" i="1" spc="-7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remaining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6211" y="5748528"/>
            <a:ext cx="2302002" cy="56769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842897" y="5812637"/>
            <a:ext cx="19894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Arial"/>
                <a:cs typeface="Arial"/>
              </a:rPr>
              <a:t>Processing</a:t>
            </a:r>
            <a:r>
              <a:rPr sz="2000" b="1" i="1" spc="-20" dirty="0">
                <a:latin typeface="Arial"/>
                <a:cs typeface="Arial"/>
              </a:rPr>
              <a:t> time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827276" y="5848350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25400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486155"/>
            <a:ext cx="7781925" cy="1229360"/>
            <a:chOff x="681037" y="486155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71499"/>
              <a:ext cx="7772400" cy="952500"/>
            </a:xfrm>
            <a:custGeom>
              <a:avLst/>
              <a:gdLst/>
              <a:ahLst/>
              <a:cxnLst/>
              <a:rect l="l" t="t" r="r" b="b"/>
              <a:pathLst>
                <a:path w="7772400" h="952500">
                  <a:moveTo>
                    <a:pt x="7772400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7772400" y="9525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71499"/>
              <a:ext cx="7772400" cy="952500"/>
            </a:xfrm>
            <a:custGeom>
              <a:avLst/>
              <a:gdLst/>
              <a:ahLst/>
              <a:cxnLst/>
              <a:rect l="l" t="t" r="r" b="b"/>
              <a:pathLst>
                <a:path w="7772400" h="952500">
                  <a:moveTo>
                    <a:pt x="0" y="952500"/>
                  </a:moveTo>
                  <a:lnTo>
                    <a:pt x="7772400" y="9525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952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063" y="486155"/>
              <a:ext cx="6630161" cy="122910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595" rIns="0" bIns="0" rtlCol="0">
            <a:spAutoFit/>
          </a:bodyPr>
          <a:lstStyle/>
          <a:p>
            <a:pPr marL="933450">
              <a:lnSpc>
                <a:spcPct val="100000"/>
              </a:lnSpc>
              <a:spcBef>
                <a:spcPts val="105"/>
              </a:spcBef>
            </a:pPr>
            <a:r>
              <a:rPr dirty="0"/>
              <a:t>Critical</a:t>
            </a:r>
            <a:r>
              <a:rPr spc="-10" dirty="0"/>
              <a:t> </a:t>
            </a:r>
            <a:r>
              <a:rPr dirty="0"/>
              <a:t>Ratio</a:t>
            </a:r>
            <a:r>
              <a:rPr spc="-10" dirty="0"/>
              <a:t> Example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416050" y="3262884"/>
            <a:ext cx="6631305" cy="527050"/>
            <a:chOff x="1416050" y="3262884"/>
            <a:chExt cx="6631305" cy="527050"/>
          </a:xfrm>
        </p:grpSpPr>
        <p:sp>
          <p:nvSpPr>
            <p:cNvPr id="8" name="object 8"/>
            <p:cNvSpPr/>
            <p:nvPr/>
          </p:nvSpPr>
          <p:spPr>
            <a:xfrm>
              <a:off x="1422400" y="3269272"/>
              <a:ext cx="6618605" cy="514350"/>
            </a:xfrm>
            <a:custGeom>
              <a:avLst/>
              <a:gdLst/>
              <a:ahLst/>
              <a:cxnLst/>
              <a:rect l="l" t="t" r="r" b="b"/>
              <a:pathLst>
                <a:path w="6618605" h="514350">
                  <a:moveTo>
                    <a:pt x="6618224" y="0"/>
                  </a:moveTo>
                  <a:lnTo>
                    <a:pt x="4963668" y="0"/>
                  </a:lnTo>
                  <a:lnTo>
                    <a:pt x="3309112" y="0"/>
                  </a:lnTo>
                  <a:lnTo>
                    <a:pt x="1654556" y="0"/>
                  </a:lnTo>
                  <a:lnTo>
                    <a:pt x="0" y="0"/>
                  </a:lnTo>
                  <a:lnTo>
                    <a:pt x="0" y="514057"/>
                  </a:lnTo>
                  <a:lnTo>
                    <a:pt x="1654556" y="514057"/>
                  </a:lnTo>
                  <a:lnTo>
                    <a:pt x="3309112" y="514057"/>
                  </a:lnTo>
                  <a:lnTo>
                    <a:pt x="4963668" y="514057"/>
                  </a:lnTo>
                  <a:lnTo>
                    <a:pt x="6618224" y="514057"/>
                  </a:lnTo>
                  <a:lnTo>
                    <a:pt x="6618224" y="0"/>
                  </a:lnTo>
                  <a:close/>
                </a:path>
              </a:pathLst>
            </a:custGeom>
            <a:solidFill>
              <a:srgbClr val="EE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16050" y="3269234"/>
              <a:ext cx="6631305" cy="514350"/>
            </a:xfrm>
            <a:custGeom>
              <a:avLst/>
              <a:gdLst/>
              <a:ahLst/>
              <a:cxnLst/>
              <a:rect l="l" t="t" r="r" b="b"/>
              <a:pathLst>
                <a:path w="6631305" h="514350">
                  <a:moveTo>
                    <a:pt x="0" y="0"/>
                  </a:moveTo>
                  <a:lnTo>
                    <a:pt x="6631051" y="0"/>
                  </a:lnTo>
                </a:path>
                <a:path w="6631305" h="514350">
                  <a:moveTo>
                    <a:pt x="0" y="514095"/>
                  </a:moveTo>
                  <a:lnTo>
                    <a:pt x="6631051" y="514095"/>
                  </a:lnTo>
                </a:path>
              </a:pathLst>
            </a:custGeom>
            <a:ln w="12700">
              <a:solidFill>
                <a:srgbClr val="F7F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16050" y="4291076"/>
            <a:ext cx="6631305" cy="527050"/>
            <a:chOff x="1416050" y="4291076"/>
            <a:chExt cx="6631305" cy="527050"/>
          </a:xfrm>
        </p:grpSpPr>
        <p:sp>
          <p:nvSpPr>
            <p:cNvPr id="11" name="object 11"/>
            <p:cNvSpPr/>
            <p:nvPr/>
          </p:nvSpPr>
          <p:spPr>
            <a:xfrm>
              <a:off x="1422400" y="4297337"/>
              <a:ext cx="6618605" cy="514350"/>
            </a:xfrm>
            <a:custGeom>
              <a:avLst/>
              <a:gdLst/>
              <a:ahLst/>
              <a:cxnLst/>
              <a:rect l="l" t="t" r="r" b="b"/>
              <a:pathLst>
                <a:path w="6618605" h="514350">
                  <a:moveTo>
                    <a:pt x="6618224" y="0"/>
                  </a:moveTo>
                  <a:lnTo>
                    <a:pt x="4963668" y="0"/>
                  </a:lnTo>
                  <a:lnTo>
                    <a:pt x="3309112" y="0"/>
                  </a:lnTo>
                  <a:lnTo>
                    <a:pt x="1654556" y="0"/>
                  </a:lnTo>
                  <a:lnTo>
                    <a:pt x="0" y="0"/>
                  </a:lnTo>
                  <a:lnTo>
                    <a:pt x="0" y="514057"/>
                  </a:lnTo>
                  <a:lnTo>
                    <a:pt x="1654556" y="514057"/>
                  </a:lnTo>
                  <a:lnTo>
                    <a:pt x="3309112" y="514057"/>
                  </a:lnTo>
                  <a:lnTo>
                    <a:pt x="4963668" y="514057"/>
                  </a:lnTo>
                  <a:lnTo>
                    <a:pt x="6618224" y="514057"/>
                  </a:lnTo>
                  <a:lnTo>
                    <a:pt x="6618224" y="0"/>
                  </a:lnTo>
                  <a:close/>
                </a:path>
              </a:pathLst>
            </a:custGeom>
            <a:solidFill>
              <a:srgbClr val="EE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16050" y="4297426"/>
              <a:ext cx="6631305" cy="514350"/>
            </a:xfrm>
            <a:custGeom>
              <a:avLst/>
              <a:gdLst/>
              <a:ahLst/>
              <a:cxnLst/>
              <a:rect l="l" t="t" r="r" b="b"/>
              <a:pathLst>
                <a:path w="6631305" h="514350">
                  <a:moveTo>
                    <a:pt x="0" y="0"/>
                  </a:moveTo>
                  <a:lnTo>
                    <a:pt x="6631051" y="0"/>
                  </a:lnTo>
                </a:path>
                <a:path w="6631305" h="514350">
                  <a:moveTo>
                    <a:pt x="0" y="513969"/>
                  </a:moveTo>
                  <a:lnTo>
                    <a:pt x="6631051" y="513969"/>
                  </a:lnTo>
                </a:path>
              </a:pathLst>
            </a:custGeom>
            <a:ln w="12700">
              <a:solidFill>
                <a:srgbClr val="F7F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416050" y="1982851"/>
          <a:ext cx="6707505" cy="3460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Job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Work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Due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Date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CR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(8-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0)/6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1.33(lowest)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(6-0)/2=3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(18-0)/8=2.25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(15-0)/3=5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605790" marR="321310" indent="-2774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(23-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0)/9</a:t>
                      </a:r>
                      <a:r>
                        <a:rPr sz="18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2.56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14" name="object 14"/>
          <p:cNvSpPr txBox="1"/>
          <p:nvPr/>
        </p:nvSpPr>
        <p:spPr>
          <a:xfrm>
            <a:off x="1442719" y="5803493"/>
            <a:ext cx="66198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Arial"/>
                <a:cs typeface="Arial"/>
              </a:rPr>
              <a:t>So,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at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day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6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,</a:t>
            </a:r>
            <a:r>
              <a:rPr sz="2400" b="1" i="1" spc="-11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A</a:t>
            </a:r>
            <a:r>
              <a:rPr sz="2400" b="1" i="1" spc="-10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is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completed.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The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new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Critical </a:t>
            </a:r>
            <a:r>
              <a:rPr sz="2400" b="1" i="1" dirty="0">
                <a:latin typeface="Arial"/>
                <a:cs typeface="Arial"/>
              </a:rPr>
              <a:t>Ratios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are: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9450" y="3158235"/>
            <a:ext cx="7875905" cy="556260"/>
            <a:chOff x="679450" y="3158235"/>
            <a:chExt cx="7875905" cy="556260"/>
          </a:xfrm>
        </p:grpSpPr>
        <p:sp>
          <p:nvSpPr>
            <p:cNvPr id="3" name="object 3"/>
            <p:cNvSpPr/>
            <p:nvPr/>
          </p:nvSpPr>
          <p:spPr>
            <a:xfrm>
              <a:off x="685800" y="3164687"/>
              <a:ext cx="7863205" cy="543560"/>
            </a:xfrm>
            <a:custGeom>
              <a:avLst/>
              <a:gdLst/>
              <a:ahLst/>
              <a:cxnLst/>
              <a:rect l="l" t="t" r="r" b="b"/>
              <a:pathLst>
                <a:path w="7863205" h="543560">
                  <a:moveTo>
                    <a:pt x="7862824" y="0"/>
                  </a:moveTo>
                  <a:lnTo>
                    <a:pt x="5897118" y="0"/>
                  </a:lnTo>
                  <a:lnTo>
                    <a:pt x="3931412" y="0"/>
                  </a:lnTo>
                  <a:lnTo>
                    <a:pt x="1965706" y="0"/>
                  </a:lnTo>
                  <a:lnTo>
                    <a:pt x="0" y="0"/>
                  </a:lnTo>
                  <a:lnTo>
                    <a:pt x="0" y="543204"/>
                  </a:lnTo>
                  <a:lnTo>
                    <a:pt x="1965706" y="543204"/>
                  </a:lnTo>
                  <a:lnTo>
                    <a:pt x="3931412" y="543204"/>
                  </a:lnTo>
                  <a:lnTo>
                    <a:pt x="5897118" y="543204"/>
                  </a:lnTo>
                  <a:lnTo>
                    <a:pt x="7862824" y="543204"/>
                  </a:lnTo>
                  <a:lnTo>
                    <a:pt x="7862824" y="0"/>
                  </a:lnTo>
                  <a:close/>
                </a:path>
              </a:pathLst>
            </a:custGeom>
            <a:solidFill>
              <a:srgbClr val="EE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9450" y="3164585"/>
              <a:ext cx="7875905" cy="543560"/>
            </a:xfrm>
            <a:custGeom>
              <a:avLst/>
              <a:gdLst/>
              <a:ahLst/>
              <a:cxnLst/>
              <a:rect l="l" t="t" r="r" b="b"/>
              <a:pathLst>
                <a:path w="7875905" h="543560">
                  <a:moveTo>
                    <a:pt x="0" y="0"/>
                  </a:moveTo>
                  <a:lnTo>
                    <a:pt x="7875651" y="0"/>
                  </a:lnTo>
                </a:path>
                <a:path w="7875905" h="543560">
                  <a:moveTo>
                    <a:pt x="0" y="543306"/>
                  </a:moveTo>
                  <a:lnTo>
                    <a:pt x="7875651" y="543306"/>
                  </a:lnTo>
                </a:path>
              </a:pathLst>
            </a:custGeom>
            <a:ln w="12700">
              <a:solidFill>
                <a:srgbClr val="F7F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79450" y="4244721"/>
            <a:ext cx="7875905" cy="556260"/>
            <a:chOff x="679450" y="4244721"/>
            <a:chExt cx="7875905" cy="556260"/>
          </a:xfrm>
        </p:grpSpPr>
        <p:sp>
          <p:nvSpPr>
            <p:cNvPr id="6" name="object 6"/>
            <p:cNvSpPr/>
            <p:nvPr/>
          </p:nvSpPr>
          <p:spPr>
            <a:xfrm>
              <a:off x="685800" y="4251045"/>
              <a:ext cx="7863205" cy="543560"/>
            </a:xfrm>
            <a:custGeom>
              <a:avLst/>
              <a:gdLst/>
              <a:ahLst/>
              <a:cxnLst/>
              <a:rect l="l" t="t" r="r" b="b"/>
              <a:pathLst>
                <a:path w="7863205" h="543560">
                  <a:moveTo>
                    <a:pt x="7862824" y="0"/>
                  </a:moveTo>
                  <a:lnTo>
                    <a:pt x="5897118" y="0"/>
                  </a:lnTo>
                  <a:lnTo>
                    <a:pt x="3931412" y="0"/>
                  </a:lnTo>
                  <a:lnTo>
                    <a:pt x="1965706" y="0"/>
                  </a:lnTo>
                  <a:lnTo>
                    <a:pt x="0" y="0"/>
                  </a:lnTo>
                  <a:lnTo>
                    <a:pt x="0" y="543204"/>
                  </a:lnTo>
                  <a:lnTo>
                    <a:pt x="1965706" y="543204"/>
                  </a:lnTo>
                  <a:lnTo>
                    <a:pt x="3931412" y="543204"/>
                  </a:lnTo>
                  <a:lnTo>
                    <a:pt x="5897118" y="543204"/>
                  </a:lnTo>
                  <a:lnTo>
                    <a:pt x="7862824" y="543204"/>
                  </a:lnTo>
                  <a:lnTo>
                    <a:pt x="7862824" y="0"/>
                  </a:lnTo>
                  <a:close/>
                </a:path>
              </a:pathLst>
            </a:custGeom>
            <a:solidFill>
              <a:srgbClr val="EE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9450" y="4251071"/>
              <a:ext cx="7875905" cy="543560"/>
            </a:xfrm>
            <a:custGeom>
              <a:avLst/>
              <a:gdLst/>
              <a:ahLst/>
              <a:cxnLst/>
              <a:rect l="l" t="t" r="r" b="b"/>
              <a:pathLst>
                <a:path w="7875905" h="543560">
                  <a:moveTo>
                    <a:pt x="0" y="0"/>
                  </a:moveTo>
                  <a:lnTo>
                    <a:pt x="7875651" y="0"/>
                  </a:lnTo>
                </a:path>
                <a:path w="7875905" h="543560">
                  <a:moveTo>
                    <a:pt x="0" y="543178"/>
                  </a:moveTo>
                  <a:lnTo>
                    <a:pt x="7875651" y="543178"/>
                  </a:lnTo>
                </a:path>
              </a:pathLst>
            </a:custGeom>
            <a:ln w="12700">
              <a:solidFill>
                <a:srgbClr val="F7F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79450" y="1974850"/>
          <a:ext cx="7952105" cy="2818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Job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18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Due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Date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CR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(6-6)/2=0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54927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(lowest)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(18-6)/8=1.5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(15-6)/3=3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(23-6)/9=1.89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685800" y="609600"/>
            <a:ext cx="7772400" cy="1238250"/>
            <a:chOff x="685800" y="609600"/>
            <a:chExt cx="7772400" cy="1238250"/>
          </a:xfrm>
        </p:grpSpPr>
        <p:sp>
          <p:nvSpPr>
            <p:cNvPr id="10" name="object 10"/>
            <p:cNvSpPr/>
            <p:nvPr/>
          </p:nvSpPr>
          <p:spPr>
            <a:xfrm>
              <a:off x="685800" y="609600"/>
              <a:ext cx="7772400" cy="1143000"/>
            </a:xfrm>
            <a:custGeom>
              <a:avLst/>
              <a:gdLst/>
              <a:ahLst/>
              <a:cxnLst/>
              <a:rect l="l" t="t" r="r" b="b"/>
              <a:pathLst>
                <a:path w="7772400" h="1143000">
                  <a:moveTo>
                    <a:pt x="7772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772400" y="11430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063" y="618744"/>
              <a:ext cx="6630161" cy="122910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50"/>
              </a:spcBef>
            </a:pPr>
            <a:r>
              <a:rPr dirty="0"/>
              <a:t>Critical Ratio </a:t>
            </a:r>
            <a:r>
              <a:rPr spc="-10" dirty="0"/>
              <a:t>Example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848664" y="5077409"/>
            <a:ext cx="69945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Arial"/>
                <a:cs typeface="Arial"/>
              </a:rPr>
              <a:t>So,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at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day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8,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B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is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completed.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New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Critical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Ratios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i="1" spc="-20" dirty="0">
                <a:latin typeface="Arial"/>
                <a:cs typeface="Arial"/>
              </a:rPr>
              <a:t>are: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9450" y="3189477"/>
            <a:ext cx="7847330" cy="587375"/>
            <a:chOff x="679450" y="3189477"/>
            <a:chExt cx="7847330" cy="587375"/>
          </a:xfrm>
        </p:grpSpPr>
        <p:sp>
          <p:nvSpPr>
            <p:cNvPr id="3" name="object 3"/>
            <p:cNvSpPr/>
            <p:nvPr/>
          </p:nvSpPr>
          <p:spPr>
            <a:xfrm>
              <a:off x="685800" y="3195815"/>
              <a:ext cx="7834630" cy="574675"/>
            </a:xfrm>
            <a:custGeom>
              <a:avLst/>
              <a:gdLst/>
              <a:ahLst/>
              <a:cxnLst/>
              <a:rect l="l" t="t" r="r" b="b"/>
              <a:pathLst>
                <a:path w="7834630" h="574675">
                  <a:moveTo>
                    <a:pt x="7834376" y="0"/>
                  </a:moveTo>
                  <a:lnTo>
                    <a:pt x="5875769" y="0"/>
                  </a:lnTo>
                  <a:lnTo>
                    <a:pt x="3917188" y="0"/>
                  </a:lnTo>
                  <a:lnTo>
                    <a:pt x="1958594" y="0"/>
                  </a:lnTo>
                  <a:lnTo>
                    <a:pt x="0" y="0"/>
                  </a:lnTo>
                  <a:lnTo>
                    <a:pt x="0" y="574560"/>
                  </a:lnTo>
                  <a:lnTo>
                    <a:pt x="1958594" y="574560"/>
                  </a:lnTo>
                  <a:lnTo>
                    <a:pt x="3917188" y="574560"/>
                  </a:lnTo>
                  <a:lnTo>
                    <a:pt x="5875769" y="574560"/>
                  </a:lnTo>
                  <a:lnTo>
                    <a:pt x="7834376" y="574560"/>
                  </a:lnTo>
                  <a:lnTo>
                    <a:pt x="7834376" y="0"/>
                  </a:lnTo>
                  <a:close/>
                </a:path>
              </a:pathLst>
            </a:custGeom>
            <a:solidFill>
              <a:srgbClr val="EE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9450" y="3195827"/>
              <a:ext cx="7847330" cy="574675"/>
            </a:xfrm>
            <a:custGeom>
              <a:avLst/>
              <a:gdLst/>
              <a:ahLst/>
              <a:cxnLst/>
              <a:rect l="l" t="t" r="r" b="b"/>
              <a:pathLst>
                <a:path w="7847330" h="574675">
                  <a:moveTo>
                    <a:pt x="0" y="0"/>
                  </a:moveTo>
                  <a:lnTo>
                    <a:pt x="7846949" y="0"/>
                  </a:lnTo>
                </a:path>
                <a:path w="7847330" h="574675">
                  <a:moveTo>
                    <a:pt x="0" y="574548"/>
                  </a:moveTo>
                  <a:lnTo>
                    <a:pt x="7846949" y="574548"/>
                  </a:lnTo>
                </a:path>
              </a:pathLst>
            </a:custGeom>
            <a:ln w="12700">
              <a:solidFill>
                <a:srgbClr val="F7F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9450" y="1974850"/>
          <a:ext cx="7923530" cy="2361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4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Job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Due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Date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CR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(18-8)/8=1.25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(lowest)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(15-8)/3=2.33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(23-8)/9=1.67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685800" y="609600"/>
            <a:ext cx="7772400" cy="1238250"/>
            <a:chOff x="685800" y="609600"/>
            <a:chExt cx="7772400" cy="1238250"/>
          </a:xfrm>
        </p:grpSpPr>
        <p:sp>
          <p:nvSpPr>
            <p:cNvPr id="7" name="object 7"/>
            <p:cNvSpPr/>
            <p:nvPr/>
          </p:nvSpPr>
          <p:spPr>
            <a:xfrm>
              <a:off x="685800" y="609600"/>
              <a:ext cx="7772400" cy="1143000"/>
            </a:xfrm>
            <a:custGeom>
              <a:avLst/>
              <a:gdLst/>
              <a:ahLst/>
              <a:cxnLst/>
              <a:rect l="l" t="t" r="r" b="b"/>
              <a:pathLst>
                <a:path w="7772400" h="1143000">
                  <a:moveTo>
                    <a:pt x="7772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772400" y="11430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063" y="618744"/>
              <a:ext cx="6630161" cy="122910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50"/>
              </a:spcBef>
            </a:pPr>
            <a:r>
              <a:rPr dirty="0"/>
              <a:t>Critical Ratio </a:t>
            </a:r>
            <a:r>
              <a:rPr spc="-10" dirty="0"/>
              <a:t>Example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2815" y="4468114"/>
            <a:ext cx="71539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Arial"/>
                <a:cs typeface="Arial"/>
              </a:rPr>
              <a:t>So,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at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day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16,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C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is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completed.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New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Critical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Ratios </a:t>
            </a:r>
            <a:r>
              <a:rPr sz="2400" b="1" i="1" spc="-20" dirty="0">
                <a:latin typeface="Arial"/>
                <a:cs typeface="Arial"/>
              </a:rPr>
              <a:t>are: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89075" y="6083439"/>
            <a:ext cx="7654925" cy="592455"/>
            <a:chOff x="1489075" y="6083439"/>
            <a:chExt cx="7654925" cy="592455"/>
          </a:xfrm>
        </p:grpSpPr>
        <p:sp>
          <p:nvSpPr>
            <p:cNvPr id="12" name="object 12"/>
            <p:cNvSpPr/>
            <p:nvPr/>
          </p:nvSpPr>
          <p:spPr>
            <a:xfrm>
              <a:off x="1495425" y="6089789"/>
              <a:ext cx="7648575" cy="579755"/>
            </a:xfrm>
            <a:custGeom>
              <a:avLst/>
              <a:gdLst/>
              <a:ahLst/>
              <a:cxnLst/>
              <a:rect l="l" t="t" r="r" b="b"/>
              <a:pathLst>
                <a:path w="7648575" h="579754">
                  <a:moveTo>
                    <a:pt x="3824224" y="0"/>
                  </a:moveTo>
                  <a:lnTo>
                    <a:pt x="1912112" y="0"/>
                  </a:lnTo>
                  <a:lnTo>
                    <a:pt x="0" y="0"/>
                  </a:lnTo>
                  <a:lnTo>
                    <a:pt x="0" y="579297"/>
                  </a:lnTo>
                  <a:lnTo>
                    <a:pt x="1912112" y="579297"/>
                  </a:lnTo>
                  <a:lnTo>
                    <a:pt x="3824224" y="579297"/>
                  </a:lnTo>
                  <a:lnTo>
                    <a:pt x="3824224" y="0"/>
                  </a:lnTo>
                  <a:close/>
                </a:path>
                <a:path w="7648575" h="579754">
                  <a:moveTo>
                    <a:pt x="7648575" y="0"/>
                  </a:moveTo>
                  <a:lnTo>
                    <a:pt x="5736463" y="0"/>
                  </a:lnTo>
                  <a:lnTo>
                    <a:pt x="3824351" y="0"/>
                  </a:lnTo>
                  <a:lnTo>
                    <a:pt x="3824351" y="579297"/>
                  </a:lnTo>
                  <a:lnTo>
                    <a:pt x="5736463" y="579297"/>
                  </a:lnTo>
                  <a:lnTo>
                    <a:pt x="7648575" y="579297"/>
                  </a:lnTo>
                  <a:lnTo>
                    <a:pt x="7648575" y="0"/>
                  </a:lnTo>
                  <a:close/>
                </a:path>
              </a:pathLst>
            </a:custGeom>
            <a:solidFill>
              <a:srgbClr val="EE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9075" y="6083439"/>
              <a:ext cx="7654925" cy="592455"/>
            </a:xfrm>
            <a:custGeom>
              <a:avLst/>
              <a:gdLst/>
              <a:ahLst/>
              <a:cxnLst/>
              <a:rect l="l" t="t" r="r" b="b"/>
              <a:pathLst>
                <a:path w="7654925" h="592454">
                  <a:moveTo>
                    <a:pt x="7654925" y="579297"/>
                  </a:moveTo>
                  <a:lnTo>
                    <a:pt x="0" y="579297"/>
                  </a:lnTo>
                  <a:lnTo>
                    <a:pt x="0" y="591997"/>
                  </a:lnTo>
                  <a:lnTo>
                    <a:pt x="7654925" y="591997"/>
                  </a:lnTo>
                  <a:lnTo>
                    <a:pt x="7654925" y="579297"/>
                  </a:lnTo>
                  <a:close/>
                </a:path>
                <a:path w="7654925" h="592454">
                  <a:moveTo>
                    <a:pt x="765492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654925" y="12700"/>
                  </a:lnTo>
                  <a:lnTo>
                    <a:pt x="7654925" y="0"/>
                  </a:lnTo>
                  <a:close/>
                </a:path>
              </a:pathLst>
            </a:custGeom>
            <a:solidFill>
              <a:srgbClr val="F7F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489075" y="4864100"/>
          <a:ext cx="7731125" cy="1804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1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5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Job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Job</a:t>
                      </a:r>
                      <a:r>
                        <a:rPr sz="1800" b="1" spc="-35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Work</a:t>
                      </a:r>
                      <a:r>
                        <a:rPr sz="1800" b="1" spc="-35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Due</a:t>
                      </a:r>
                      <a:r>
                        <a:rPr sz="1800" b="1" spc="-30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5" dirty="0">
                          <a:solidFill>
                            <a:srgbClr val="F7FAFF"/>
                          </a:solidFill>
                          <a:latin typeface="Arial"/>
                          <a:cs typeface="Arial"/>
                        </a:rPr>
                        <a:t>CR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(15-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16)/3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b="1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0.33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(lowest)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(23-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16)/9=</a:t>
                      </a:r>
                      <a:r>
                        <a:rPr sz="180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0.78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460248"/>
            <a:ext cx="7781925" cy="1229360"/>
            <a:chOff x="681037" y="460248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84200"/>
              <a:ext cx="7772400" cy="876300"/>
            </a:xfrm>
            <a:custGeom>
              <a:avLst/>
              <a:gdLst/>
              <a:ahLst/>
              <a:cxnLst/>
              <a:rect l="l" t="t" r="r" b="b"/>
              <a:pathLst>
                <a:path w="7772400" h="876300">
                  <a:moveTo>
                    <a:pt x="7772400" y="0"/>
                  </a:moveTo>
                  <a:lnTo>
                    <a:pt x="0" y="0"/>
                  </a:lnTo>
                  <a:lnTo>
                    <a:pt x="0" y="876300"/>
                  </a:lnTo>
                  <a:lnTo>
                    <a:pt x="7772400" y="8763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FDDF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84200"/>
              <a:ext cx="7772400" cy="876300"/>
            </a:xfrm>
            <a:custGeom>
              <a:avLst/>
              <a:gdLst/>
              <a:ahLst/>
              <a:cxnLst/>
              <a:rect l="l" t="t" r="r" b="b"/>
              <a:pathLst>
                <a:path w="7772400" h="876300">
                  <a:moveTo>
                    <a:pt x="0" y="876300"/>
                  </a:moveTo>
                  <a:lnTo>
                    <a:pt x="7772400" y="8763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8763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0339" y="460248"/>
              <a:ext cx="3739134" cy="12291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626" rIns="0" bIns="0" rtlCol="0">
            <a:spAutoFit/>
          </a:bodyPr>
          <a:lstStyle/>
          <a:p>
            <a:pPr marL="2379980">
              <a:lnSpc>
                <a:spcPct val="100000"/>
              </a:lnSpc>
              <a:spcBef>
                <a:spcPts val="105"/>
              </a:spcBef>
            </a:pPr>
            <a:r>
              <a:rPr i="0" spc="-10" dirty="0">
                <a:latin typeface="Arial"/>
                <a:cs typeface="Arial"/>
              </a:rPr>
              <a:t>Scheduling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792" y="6627222"/>
            <a:ext cx="132270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3333CC"/>
                </a:solidFill>
                <a:latin typeface="Arial MT"/>
                <a:cs typeface="Arial MT"/>
              </a:rPr>
              <a:t>©</a:t>
            </a:r>
            <a:r>
              <a:rPr sz="900" spc="-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333CC"/>
                </a:solidFill>
                <a:latin typeface="Arial MT"/>
                <a:cs typeface="Arial MT"/>
              </a:rPr>
              <a:t>2006</a:t>
            </a:r>
            <a:r>
              <a:rPr sz="900" spc="-1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333CC"/>
                </a:solidFill>
                <a:latin typeface="Arial MT"/>
                <a:cs typeface="Arial MT"/>
              </a:rPr>
              <a:t>Prentice</a:t>
            </a:r>
            <a:r>
              <a:rPr sz="900" spc="-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333CC"/>
                </a:solidFill>
                <a:latin typeface="Arial MT"/>
                <a:cs typeface="Arial MT"/>
              </a:rPr>
              <a:t>Hall,</a:t>
            </a:r>
            <a:r>
              <a:rPr sz="900" spc="-1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3333CC"/>
                </a:solidFill>
                <a:latin typeface="Arial MT"/>
                <a:cs typeface="Arial MT"/>
              </a:rPr>
              <a:t>Inc.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485343" y="1594230"/>
            <a:ext cx="82499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24685" algn="l"/>
              </a:tabLst>
            </a:pPr>
            <a:r>
              <a:rPr sz="2400" b="1" i="1" dirty="0">
                <a:latin typeface="Arial"/>
                <a:cs typeface="Arial"/>
              </a:rPr>
              <a:t>Objective</a:t>
            </a:r>
            <a:r>
              <a:rPr sz="2400" b="1" i="1" spc="-110" dirty="0">
                <a:latin typeface="Arial"/>
                <a:cs typeface="Arial"/>
              </a:rPr>
              <a:t> </a:t>
            </a:r>
            <a:r>
              <a:rPr sz="2400" b="1" i="1" spc="-25" dirty="0">
                <a:latin typeface="Arial"/>
                <a:cs typeface="Arial"/>
              </a:rPr>
              <a:t>of</a:t>
            </a:r>
            <a:r>
              <a:rPr sz="2400" b="1" i="1" dirty="0">
                <a:latin typeface="Arial"/>
                <a:cs typeface="Arial"/>
              </a:rPr>
              <a:t>	Scheduling</a:t>
            </a:r>
            <a:r>
              <a:rPr sz="2400" b="1" i="1" spc="-8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is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to</a:t>
            </a:r>
            <a:r>
              <a:rPr sz="2400" b="1" i="1" spc="-6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achieve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trade</a:t>
            </a:r>
            <a:r>
              <a:rPr sz="2400" b="1" i="1" spc="-6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offs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among </a:t>
            </a:r>
            <a:r>
              <a:rPr sz="2400" b="1" i="1" dirty="0">
                <a:latin typeface="Arial"/>
                <a:cs typeface="Arial"/>
              </a:rPr>
              <a:t>conflicting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goals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,which</a:t>
            </a:r>
            <a:r>
              <a:rPr sz="2400" b="1" i="1" spc="-6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includes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efficient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utilization</a:t>
            </a:r>
            <a:r>
              <a:rPr sz="2400" b="1" i="1" spc="-70" dirty="0">
                <a:latin typeface="Arial"/>
                <a:cs typeface="Arial"/>
              </a:rPr>
              <a:t> </a:t>
            </a:r>
            <a:r>
              <a:rPr sz="2400" b="1" i="1" spc="-25" dirty="0">
                <a:latin typeface="Arial"/>
                <a:cs typeface="Arial"/>
              </a:rPr>
              <a:t>of </a:t>
            </a:r>
            <a:r>
              <a:rPr sz="2400" b="1" i="1" dirty="0">
                <a:latin typeface="Arial"/>
                <a:cs typeface="Arial"/>
              </a:rPr>
              <a:t>staff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equipment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and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facilities</a:t>
            </a:r>
            <a:r>
              <a:rPr sz="2400" b="1" i="1" spc="-6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and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minimization</a:t>
            </a:r>
            <a:r>
              <a:rPr sz="2400" b="1" i="1" spc="-75" dirty="0">
                <a:latin typeface="Arial"/>
                <a:cs typeface="Arial"/>
              </a:rPr>
              <a:t> </a:t>
            </a:r>
            <a:r>
              <a:rPr sz="2400" b="1" i="1" spc="-25" dirty="0">
                <a:latin typeface="Arial"/>
                <a:cs typeface="Arial"/>
              </a:rPr>
              <a:t>of </a:t>
            </a:r>
            <a:r>
              <a:rPr sz="2400" b="1" i="1" dirty="0">
                <a:latin typeface="Arial"/>
                <a:cs typeface="Arial"/>
              </a:rPr>
              <a:t>customer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waiting</a:t>
            </a:r>
            <a:r>
              <a:rPr sz="2400" b="1" i="1" spc="-9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time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,</a:t>
            </a:r>
            <a:r>
              <a:rPr sz="2400" b="1" i="1" spc="-6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inventories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and</a:t>
            </a:r>
            <a:r>
              <a:rPr sz="2400" b="1" i="1" spc="-6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processing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time.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495" y="1847088"/>
            <a:ext cx="6638290" cy="900430"/>
            <a:chOff x="539495" y="1847088"/>
            <a:chExt cx="6638290" cy="900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495" y="1880616"/>
              <a:ext cx="645414" cy="8435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155" y="1847088"/>
              <a:ext cx="4613910" cy="8999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6904" y="1847088"/>
              <a:ext cx="669798" cy="899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2540" y="1847088"/>
              <a:ext cx="828293" cy="899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6672" y="1847088"/>
              <a:ext cx="669798" cy="899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2307" y="1847088"/>
              <a:ext cx="828293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6440" y="1847088"/>
              <a:ext cx="669798" cy="899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2075" y="1847088"/>
              <a:ext cx="828294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6207" y="1847088"/>
              <a:ext cx="669797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1843" y="1847088"/>
              <a:ext cx="805433" cy="89992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4540" y="1953895"/>
            <a:ext cx="61455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i="1" dirty="0">
                <a:latin typeface="Arial"/>
                <a:cs typeface="Arial"/>
              </a:rPr>
              <a:t>So</a:t>
            </a:r>
            <a:r>
              <a:rPr sz="3200" b="1" i="1" spc="-1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sequence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is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A-B-C-D-</a:t>
            </a:r>
            <a:r>
              <a:rPr sz="3200" b="1" i="1" spc="-5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5800" y="609600"/>
            <a:ext cx="7772400" cy="1238250"/>
            <a:chOff x="685800" y="609600"/>
            <a:chExt cx="7772400" cy="1238250"/>
          </a:xfrm>
        </p:grpSpPr>
        <p:sp>
          <p:nvSpPr>
            <p:cNvPr id="15" name="object 15"/>
            <p:cNvSpPr/>
            <p:nvPr/>
          </p:nvSpPr>
          <p:spPr>
            <a:xfrm>
              <a:off x="685800" y="609600"/>
              <a:ext cx="7772400" cy="1143000"/>
            </a:xfrm>
            <a:custGeom>
              <a:avLst/>
              <a:gdLst/>
              <a:ahLst/>
              <a:cxnLst/>
              <a:rect l="l" t="t" r="r" b="b"/>
              <a:pathLst>
                <a:path w="7772400" h="1143000">
                  <a:moveTo>
                    <a:pt x="7772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772400" y="11430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063" y="618744"/>
              <a:ext cx="6630161" cy="122910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50"/>
              </a:spcBef>
            </a:pPr>
            <a:r>
              <a:rPr dirty="0"/>
              <a:t>Critical Ratio </a:t>
            </a:r>
            <a:r>
              <a:rPr spc="-10" dirty="0"/>
              <a:t>Example</a:t>
            </a: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80132" y="2883407"/>
            <a:ext cx="1561338" cy="56768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52272" y="3157727"/>
            <a:ext cx="1541780" cy="3018790"/>
            <a:chOff x="652272" y="3157727"/>
            <a:chExt cx="1541780" cy="301879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176" y="3157727"/>
              <a:ext cx="861822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272" y="3432047"/>
              <a:ext cx="1541526" cy="5676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1288" y="3843527"/>
              <a:ext cx="523494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1288" y="4294631"/>
              <a:ext cx="523494" cy="5676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1288" y="4738116"/>
              <a:ext cx="523494" cy="5676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1288" y="5170932"/>
              <a:ext cx="523494" cy="5676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908" y="5608320"/>
              <a:ext cx="508266" cy="56769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2386583" y="3157727"/>
            <a:ext cx="1946910" cy="3469640"/>
            <a:chOff x="2386583" y="3157727"/>
            <a:chExt cx="1946910" cy="3469640"/>
          </a:xfrm>
        </p:grpSpPr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86583" y="3157727"/>
              <a:ext cx="1946910" cy="5676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3595" y="3432047"/>
              <a:ext cx="927354" cy="5676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45535" y="3843527"/>
              <a:ext cx="480834" cy="5676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45535" y="4294631"/>
              <a:ext cx="480834" cy="5676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45535" y="4738116"/>
              <a:ext cx="480834" cy="567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45535" y="5170932"/>
              <a:ext cx="480834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45535" y="5608320"/>
              <a:ext cx="480834" cy="567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03803" y="6059423"/>
              <a:ext cx="622554" cy="56769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489703" y="3157727"/>
            <a:ext cx="3884295" cy="3469640"/>
            <a:chOff x="4489703" y="3157727"/>
            <a:chExt cx="3884295" cy="3469640"/>
          </a:xfrm>
        </p:grpSpPr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94275" y="3157727"/>
              <a:ext cx="986789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89703" y="3432047"/>
              <a:ext cx="927353" cy="5676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19927" y="3157727"/>
              <a:ext cx="1411985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45479" y="3432047"/>
              <a:ext cx="892301" cy="5676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55763" y="3157727"/>
              <a:ext cx="861822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29627" y="3432047"/>
              <a:ext cx="1443990" cy="5676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83835" y="3843527"/>
              <a:ext cx="480834" cy="5676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16751" y="3843527"/>
              <a:ext cx="480834" cy="567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52943" y="3843527"/>
              <a:ext cx="480834" cy="567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83835" y="4294631"/>
              <a:ext cx="480834" cy="56768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16751" y="4294631"/>
              <a:ext cx="480834" cy="56768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52943" y="4294631"/>
              <a:ext cx="480834" cy="5676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42103" y="4738116"/>
              <a:ext cx="622553" cy="56769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75019" y="4738116"/>
              <a:ext cx="622553" cy="56769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52943" y="4738116"/>
              <a:ext cx="480834" cy="56769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42103" y="5170932"/>
              <a:ext cx="622553" cy="56769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75019" y="5170932"/>
              <a:ext cx="622553" cy="56769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52943" y="5170932"/>
              <a:ext cx="480834" cy="5676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42103" y="5608320"/>
              <a:ext cx="622553" cy="56769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875019" y="5608320"/>
              <a:ext cx="622553" cy="56769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52943" y="5608320"/>
              <a:ext cx="480834" cy="5676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42103" y="6059423"/>
              <a:ext cx="622553" cy="5676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24927" y="6059423"/>
              <a:ext cx="608837" cy="567690"/>
            </a:xfrm>
            <a:prstGeom prst="rect">
              <a:avLst/>
            </a:prstGeom>
          </p:spPr>
        </p:pic>
      </p:grpSp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612775" y="2983186"/>
          <a:ext cx="7770493" cy="3460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5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015">
                <a:tc>
                  <a:txBody>
                    <a:bodyPr/>
                    <a:lstStyle/>
                    <a:p>
                      <a:pPr marL="198755" marR="191135" indent="374650">
                        <a:lnSpc>
                          <a:spcPts val="2160"/>
                        </a:lnSpc>
                        <a:spcBef>
                          <a:spcPts val="225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Sequence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75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3375" marR="273685" algn="ctr">
                        <a:lnSpc>
                          <a:spcPts val="2160"/>
                        </a:lnSpc>
                        <a:spcBef>
                          <a:spcPts val="8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(Processing)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035" marR="218440" indent="4445">
                        <a:lnSpc>
                          <a:spcPts val="2160"/>
                        </a:lnSpc>
                        <a:spcBef>
                          <a:spcPts val="2250"/>
                        </a:spcBef>
                      </a:pPr>
                      <a:r>
                        <a:rPr sz="2000" b="1" i="1" spc="-20" dirty="0">
                          <a:latin typeface="Arial"/>
                          <a:cs typeface="Arial"/>
                        </a:rPr>
                        <a:t>Flow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75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959" marR="207010" indent="-226060">
                        <a:lnSpc>
                          <a:spcPts val="2160"/>
                        </a:lnSpc>
                        <a:spcBef>
                          <a:spcPts val="2250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Due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Date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75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 marR="183515" indent="325755">
                        <a:lnSpc>
                          <a:spcPts val="2160"/>
                        </a:lnSpc>
                        <a:spcBef>
                          <a:spcPts val="225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Lateness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75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7020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277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13130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69570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77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4670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609600"/>
            <a:ext cx="7772400" cy="1238250"/>
            <a:chOff x="685800" y="609600"/>
            <a:chExt cx="7772400" cy="1238250"/>
          </a:xfrm>
        </p:grpSpPr>
        <p:sp>
          <p:nvSpPr>
            <p:cNvPr id="3" name="object 3"/>
            <p:cNvSpPr/>
            <p:nvPr/>
          </p:nvSpPr>
          <p:spPr>
            <a:xfrm>
              <a:off x="685800" y="609600"/>
              <a:ext cx="7772400" cy="1143000"/>
            </a:xfrm>
            <a:custGeom>
              <a:avLst/>
              <a:gdLst/>
              <a:ahLst/>
              <a:cxnLst/>
              <a:rect l="l" t="t" r="r" b="b"/>
              <a:pathLst>
                <a:path w="7772400" h="1143000">
                  <a:moveTo>
                    <a:pt x="7772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772400" y="11430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063" y="618744"/>
              <a:ext cx="6630161" cy="12291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50"/>
              </a:spcBef>
            </a:pPr>
            <a:r>
              <a:rPr dirty="0"/>
              <a:t>Critical Ratio </a:t>
            </a:r>
            <a:r>
              <a:rPr spc="-10" dirty="0"/>
              <a:t>Example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74014" y="2116582"/>
            <a:ext cx="760793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20470">
              <a:lnSpc>
                <a:spcPct val="100000"/>
              </a:lnSpc>
              <a:spcBef>
                <a:spcPts val="100"/>
              </a:spcBef>
              <a:tabLst>
                <a:tab pos="4068445" algn="l"/>
              </a:tabLst>
            </a:pPr>
            <a:r>
              <a:rPr sz="2400" b="1" i="1" dirty="0">
                <a:latin typeface="Arial"/>
                <a:cs typeface="Arial"/>
              </a:rPr>
              <a:t>Average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completion</a:t>
            </a:r>
            <a:r>
              <a:rPr sz="2400" b="1" i="1" spc="-6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time</a:t>
            </a:r>
            <a:r>
              <a:rPr sz="2400" b="1" i="1" spc="-100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=</a:t>
            </a:r>
            <a:r>
              <a:rPr sz="2400" b="1" dirty="0">
                <a:latin typeface="Arial"/>
                <a:cs typeface="Arial"/>
              </a:rPr>
              <a:t>	77/5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=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15.4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days </a:t>
            </a:r>
            <a:r>
              <a:rPr sz="2400" b="1" i="1" dirty="0">
                <a:latin typeface="Arial"/>
                <a:cs typeface="Arial"/>
              </a:rPr>
              <a:t>Utilization</a:t>
            </a:r>
            <a:r>
              <a:rPr sz="2400" b="1" i="1" spc="-6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=</a:t>
            </a:r>
            <a:r>
              <a:rPr sz="2400" b="1" i="1" spc="-2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28/77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=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36.4%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i="1" dirty="0">
                <a:latin typeface="Arial"/>
                <a:cs typeface="Arial"/>
              </a:rPr>
              <a:t>Average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number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of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jobs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in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the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system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=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77/28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=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2.75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i="1" spc="-20" dirty="0">
                <a:latin typeface="Arial"/>
                <a:cs typeface="Arial"/>
              </a:rPr>
              <a:t>jobs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i="1" dirty="0">
                <a:latin typeface="Arial"/>
                <a:cs typeface="Arial"/>
              </a:rPr>
              <a:t>Average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lateness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=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11/5</a:t>
            </a:r>
            <a:r>
              <a:rPr sz="2400" b="1" i="1" spc="-4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=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2.2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days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595" y="423672"/>
            <a:ext cx="8181975" cy="1799589"/>
            <a:chOff x="577595" y="423672"/>
            <a:chExt cx="8181975" cy="1799589"/>
          </a:xfrm>
        </p:grpSpPr>
        <p:sp>
          <p:nvSpPr>
            <p:cNvPr id="3" name="object 3"/>
            <p:cNvSpPr/>
            <p:nvPr/>
          </p:nvSpPr>
          <p:spPr>
            <a:xfrm>
              <a:off x="685800" y="584200"/>
              <a:ext cx="7772400" cy="1371600"/>
            </a:xfrm>
            <a:custGeom>
              <a:avLst/>
              <a:gdLst/>
              <a:ahLst/>
              <a:cxnLst/>
              <a:rect l="l" t="t" r="r" b="b"/>
              <a:pathLst>
                <a:path w="7772400" h="1371600">
                  <a:moveTo>
                    <a:pt x="77724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7772400" y="13716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84200"/>
              <a:ext cx="7772400" cy="1371600"/>
            </a:xfrm>
            <a:custGeom>
              <a:avLst/>
              <a:gdLst/>
              <a:ahLst/>
              <a:cxnLst/>
              <a:rect l="l" t="t" r="r" b="b"/>
              <a:pathLst>
                <a:path w="7772400" h="1371600">
                  <a:moveTo>
                    <a:pt x="0" y="1371600"/>
                  </a:moveTo>
                  <a:lnTo>
                    <a:pt x="7772400" y="13716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95" y="423672"/>
              <a:ext cx="8181594" cy="1229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39" y="993648"/>
              <a:ext cx="7777733" cy="122910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0234" y="571322"/>
            <a:ext cx="7325995" cy="12674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35890" marR="5080" indent="-123825">
              <a:lnSpc>
                <a:spcPts val="4490"/>
              </a:lnSpc>
              <a:spcBef>
                <a:spcPts val="915"/>
              </a:spcBef>
            </a:pPr>
            <a:r>
              <a:rPr dirty="0"/>
              <a:t>Sequencing</a:t>
            </a:r>
            <a:r>
              <a:rPr spc="-10" dirty="0"/>
              <a:t> </a:t>
            </a:r>
            <a:r>
              <a:rPr dirty="0"/>
              <a:t>N</a:t>
            </a:r>
            <a:r>
              <a:rPr spc="-25" dirty="0"/>
              <a:t> </a:t>
            </a:r>
            <a:r>
              <a:rPr dirty="0"/>
              <a:t>Jobs</a:t>
            </a:r>
            <a:r>
              <a:rPr spc="-25" dirty="0"/>
              <a:t> </a:t>
            </a:r>
            <a:r>
              <a:rPr dirty="0"/>
              <a:t>on</a:t>
            </a:r>
            <a:r>
              <a:rPr spc="-5" dirty="0"/>
              <a:t> </a:t>
            </a:r>
            <a:r>
              <a:rPr spc="-25" dirty="0"/>
              <a:t>Two </a:t>
            </a:r>
            <a:r>
              <a:rPr dirty="0"/>
              <a:t>Machines:</a:t>
            </a:r>
            <a:r>
              <a:rPr spc="-30" dirty="0"/>
              <a:t> </a:t>
            </a:r>
            <a:r>
              <a:rPr dirty="0"/>
              <a:t>Johnson’s</a:t>
            </a:r>
            <a:r>
              <a:rPr spc="-20" dirty="0"/>
              <a:t> Rule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50163" y="2372867"/>
            <a:ext cx="8032750" cy="2851150"/>
            <a:chOff x="550163" y="2372867"/>
            <a:chExt cx="8032750" cy="28511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163" y="2410967"/>
              <a:ext cx="858774" cy="8359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83" y="2372867"/>
              <a:ext cx="7043166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983" y="2811779"/>
              <a:ext cx="5898642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4983" y="3250691"/>
              <a:ext cx="5543549" cy="8999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163" y="3922775"/>
              <a:ext cx="858774" cy="8359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983" y="3884675"/>
              <a:ext cx="7567422" cy="899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983" y="4323588"/>
              <a:ext cx="2180081" cy="89992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72464" y="2479294"/>
            <a:ext cx="7430134" cy="246507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94665" marR="526415" indent="-482600">
              <a:lnSpc>
                <a:spcPts val="3460"/>
              </a:lnSpc>
              <a:spcBef>
                <a:spcPts val="535"/>
              </a:spcBef>
              <a:buFont typeface="Wingdings"/>
              <a:buChar char=""/>
              <a:tabLst>
                <a:tab pos="495934" algn="l"/>
              </a:tabLst>
            </a:pPr>
            <a:r>
              <a:rPr sz="3200" b="1" i="1" dirty="0">
                <a:latin typeface="Arial"/>
                <a:cs typeface="Arial"/>
              </a:rPr>
              <a:t>Works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with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two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or</a:t>
            </a:r>
            <a:r>
              <a:rPr sz="3200" b="1" i="1" spc="-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more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jobs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spc="-20" dirty="0">
                <a:latin typeface="Arial"/>
                <a:cs typeface="Arial"/>
              </a:rPr>
              <a:t>that 	</a:t>
            </a:r>
            <a:r>
              <a:rPr sz="3200" b="1" i="1" dirty="0">
                <a:latin typeface="Arial"/>
                <a:cs typeface="Arial"/>
              </a:rPr>
              <a:t>pass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through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same</a:t>
            </a:r>
            <a:r>
              <a:rPr sz="3200" b="1" i="1" spc="-25" dirty="0">
                <a:latin typeface="Arial"/>
                <a:cs typeface="Arial"/>
              </a:rPr>
              <a:t> two 	</a:t>
            </a:r>
            <a:r>
              <a:rPr sz="3200" b="1" i="1" dirty="0">
                <a:latin typeface="Arial"/>
                <a:cs typeface="Arial"/>
              </a:rPr>
              <a:t>machines</a:t>
            </a:r>
            <a:r>
              <a:rPr sz="3200" b="1" i="1" spc="-6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or</a:t>
            </a:r>
            <a:r>
              <a:rPr sz="3200" b="1" i="1" spc="-3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work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centers</a:t>
            </a:r>
            <a:endParaRPr sz="3200">
              <a:latin typeface="Arial"/>
              <a:cs typeface="Arial"/>
            </a:endParaRPr>
          </a:p>
          <a:p>
            <a:pPr marL="494665" marR="5080" indent="-482600">
              <a:lnSpc>
                <a:spcPts val="3460"/>
              </a:lnSpc>
              <a:spcBef>
                <a:spcPts val="1525"/>
              </a:spcBef>
              <a:buFont typeface="Wingdings"/>
              <a:buChar char=""/>
              <a:tabLst>
                <a:tab pos="495934" algn="l"/>
              </a:tabLst>
            </a:pPr>
            <a:r>
              <a:rPr sz="3200" b="1" i="1" dirty="0">
                <a:latin typeface="Arial"/>
                <a:cs typeface="Arial"/>
              </a:rPr>
              <a:t>Minimizes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total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production</a:t>
            </a:r>
            <a:r>
              <a:rPr sz="3200" b="1" i="1" spc="-7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time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spc="-25" dirty="0">
                <a:latin typeface="Arial"/>
                <a:cs typeface="Arial"/>
              </a:rPr>
              <a:t>and 	</a:t>
            </a:r>
            <a:r>
              <a:rPr sz="3200" b="1" i="1" dirty="0">
                <a:latin typeface="Arial"/>
                <a:cs typeface="Arial"/>
              </a:rPr>
              <a:t>idle</a:t>
            </a:r>
            <a:r>
              <a:rPr sz="3200" b="1" i="1" spc="-45" dirty="0">
                <a:latin typeface="Arial"/>
                <a:cs typeface="Arial"/>
              </a:rPr>
              <a:t> </a:t>
            </a:r>
            <a:r>
              <a:rPr sz="3200" b="1" i="1" spc="-20" dirty="0">
                <a:latin typeface="Arial"/>
                <a:cs typeface="Arial"/>
              </a:rPr>
              <a:t>time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448055"/>
            <a:ext cx="7772400" cy="1229360"/>
            <a:chOff x="685800" y="448055"/>
            <a:chExt cx="7772400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58799"/>
              <a:ext cx="7772400" cy="901700"/>
            </a:xfrm>
            <a:custGeom>
              <a:avLst/>
              <a:gdLst/>
              <a:ahLst/>
              <a:cxnLst/>
              <a:rect l="l" t="t" r="r" b="b"/>
              <a:pathLst>
                <a:path w="7772400" h="901700">
                  <a:moveTo>
                    <a:pt x="7772400" y="0"/>
                  </a:moveTo>
                  <a:lnTo>
                    <a:pt x="0" y="0"/>
                  </a:lnTo>
                  <a:lnTo>
                    <a:pt x="0" y="901700"/>
                  </a:lnTo>
                  <a:lnTo>
                    <a:pt x="7772400" y="901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5791" y="448055"/>
              <a:ext cx="4888230" cy="122910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558800"/>
            <a:ext cx="7772400" cy="901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dirty="0"/>
              <a:t>Johnson’s</a:t>
            </a:r>
            <a:r>
              <a:rPr spc="-55" dirty="0"/>
              <a:t> </a:t>
            </a:r>
            <a:r>
              <a:rPr spc="-20" dirty="0"/>
              <a:t>Rule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2731" y="1673351"/>
            <a:ext cx="8152765" cy="4756150"/>
            <a:chOff x="522731" y="1673351"/>
            <a:chExt cx="8152765" cy="47561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731" y="1705355"/>
              <a:ext cx="733806" cy="7338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00" y="1673351"/>
              <a:ext cx="6697218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2057399"/>
              <a:ext cx="1535430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731" y="2644139"/>
              <a:ext cx="733806" cy="7338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600" y="2612135"/>
              <a:ext cx="7411974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600" y="2996183"/>
              <a:ext cx="7684770" cy="7871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600" y="3380231"/>
              <a:ext cx="7666482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600" y="3764279"/>
              <a:ext cx="6264402" cy="7871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2731" y="4351019"/>
              <a:ext cx="733806" cy="7338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0600" y="4319016"/>
              <a:ext cx="7309866" cy="7871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0600" y="4703063"/>
              <a:ext cx="2602229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731" y="5289804"/>
              <a:ext cx="733806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0600" y="5257799"/>
              <a:ext cx="7471409" cy="7871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0600" y="5641848"/>
              <a:ext cx="4344162" cy="7871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15467" y="1766061"/>
            <a:ext cx="7623175" cy="44208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95300" marR="992505" indent="-483234">
              <a:lnSpc>
                <a:spcPts val="3020"/>
              </a:lnSpc>
              <a:spcBef>
                <a:spcPts val="480"/>
              </a:spcBef>
              <a:buAutoNum type="arabicPeriod"/>
              <a:tabLst>
                <a:tab pos="495300" algn="l"/>
              </a:tabLst>
            </a:pPr>
            <a:r>
              <a:rPr sz="2800" b="1" i="1" dirty="0">
                <a:latin typeface="Arial"/>
                <a:cs typeface="Arial"/>
              </a:rPr>
              <a:t>List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all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jobs</a:t>
            </a:r>
            <a:r>
              <a:rPr sz="2800" b="1" i="1" spc="-4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and</a:t>
            </a:r>
            <a:r>
              <a:rPr sz="2800" b="1" i="1" spc="-4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times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for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each</a:t>
            </a:r>
            <a:r>
              <a:rPr sz="2800" b="1" i="1" spc="-45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work </a:t>
            </a:r>
            <a:r>
              <a:rPr sz="2800" b="1" i="1" spc="-10" dirty="0">
                <a:latin typeface="Arial"/>
                <a:cs typeface="Arial"/>
              </a:rPr>
              <a:t>center</a:t>
            </a:r>
            <a:endParaRPr sz="2800" dirty="0">
              <a:latin typeface="Arial"/>
              <a:cs typeface="Arial"/>
            </a:endParaRPr>
          </a:p>
          <a:p>
            <a:pPr marL="495300" marR="5080" indent="-483234">
              <a:lnSpc>
                <a:spcPct val="90000"/>
              </a:lnSpc>
              <a:spcBef>
                <a:spcPts val="1305"/>
              </a:spcBef>
              <a:buAutoNum type="arabicPeriod"/>
              <a:tabLst>
                <a:tab pos="495300" algn="l"/>
              </a:tabLst>
            </a:pPr>
            <a:r>
              <a:rPr sz="2800" b="1" i="1" dirty="0">
                <a:latin typeface="Arial"/>
                <a:cs typeface="Arial"/>
              </a:rPr>
              <a:t>Choose</a:t>
            </a:r>
            <a:r>
              <a:rPr sz="2800" b="1" i="1" spc="-4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with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shortest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activity </a:t>
            </a:r>
            <a:r>
              <a:rPr sz="2800" b="1" i="1" dirty="0">
                <a:latin typeface="Arial"/>
                <a:cs typeface="Arial"/>
              </a:rPr>
              <a:t>time.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If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that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time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is</a:t>
            </a:r>
            <a:r>
              <a:rPr sz="2800" b="1" i="1" spc="-4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in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4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first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work</a:t>
            </a:r>
            <a:r>
              <a:rPr sz="2800" b="1" i="1" spc="-3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center, </a:t>
            </a:r>
            <a:r>
              <a:rPr sz="2800" b="1" i="1" dirty="0">
                <a:latin typeface="Arial"/>
                <a:cs typeface="Arial"/>
              </a:rPr>
              <a:t>schedule</a:t>
            </a:r>
            <a:r>
              <a:rPr sz="2800" b="1" i="1" spc="-3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3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first.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If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it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is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in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3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second </a:t>
            </a:r>
            <a:r>
              <a:rPr sz="2800" b="1" i="1" dirty="0">
                <a:latin typeface="Arial"/>
                <a:cs typeface="Arial"/>
              </a:rPr>
              <a:t>work</a:t>
            </a:r>
            <a:r>
              <a:rPr sz="2800" b="1" i="1" spc="-10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center,</a:t>
            </a:r>
            <a:r>
              <a:rPr sz="2800" b="1" i="1" spc="-8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schedule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</a:t>
            </a:r>
            <a:r>
              <a:rPr sz="2800" b="1" i="1" spc="-100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last.</a:t>
            </a:r>
            <a:endParaRPr sz="2800" dirty="0">
              <a:latin typeface="Arial"/>
              <a:cs typeface="Arial"/>
            </a:endParaRPr>
          </a:p>
          <a:p>
            <a:pPr marL="495300" marR="378460" indent="-483234">
              <a:lnSpc>
                <a:spcPts val="3030"/>
              </a:lnSpc>
              <a:spcBef>
                <a:spcPts val="1380"/>
              </a:spcBef>
              <a:buAutoNum type="arabicPeriod"/>
              <a:tabLst>
                <a:tab pos="495300" algn="l"/>
              </a:tabLst>
            </a:pPr>
            <a:r>
              <a:rPr sz="2800" b="1" i="1" dirty="0">
                <a:latin typeface="Arial"/>
                <a:cs typeface="Arial"/>
              </a:rPr>
              <a:t>Once</a:t>
            </a:r>
            <a:r>
              <a:rPr sz="2800" b="1" i="1" spc="-4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is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scheduled,</a:t>
            </a:r>
            <a:r>
              <a:rPr sz="2800" b="1" i="1" spc="-3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it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is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eliminated </a:t>
            </a:r>
            <a:r>
              <a:rPr sz="2800" b="1" i="1" dirty="0">
                <a:latin typeface="Arial"/>
                <a:cs typeface="Arial"/>
              </a:rPr>
              <a:t>from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list</a:t>
            </a:r>
            <a:endParaRPr sz="2800" dirty="0">
              <a:latin typeface="Arial"/>
              <a:cs typeface="Arial"/>
            </a:endParaRPr>
          </a:p>
          <a:p>
            <a:pPr marL="495300" marR="219710" indent="-483234">
              <a:lnSpc>
                <a:spcPts val="3020"/>
              </a:lnSpc>
              <a:spcBef>
                <a:spcPts val="1345"/>
              </a:spcBef>
              <a:buAutoNum type="arabicPeriod"/>
              <a:tabLst>
                <a:tab pos="495300" algn="l"/>
              </a:tabLst>
            </a:pPr>
            <a:r>
              <a:rPr sz="2800" b="1" i="1" dirty="0">
                <a:latin typeface="Arial"/>
                <a:cs typeface="Arial"/>
              </a:rPr>
              <a:t>Repeat</a:t>
            </a:r>
            <a:r>
              <a:rPr sz="2800" b="1" i="1" spc="-4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steps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2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and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3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working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toward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spc="-25" dirty="0">
                <a:latin typeface="Arial"/>
                <a:cs typeface="Arial"/>
              </a:rPr>
              <a:t>the </a:t>
            </a:r>
            <a:r>
              <a:rPr sz="2800" b="1" i="1" dirty="0">
                <a:latin typeface="Arial"/>
                <a:cs typeface="Arial"/>
              </a:rPr>
              <a:t>center</a:t>
            </a:r>
            <a:r>
              <a:rPr sz="2800" b="1" i="1" spc="-4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of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4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sequence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340D7-D395-CB51-4C89-147886F8B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object 17">
            <a:extLst>
              <a:ext uri="{FF2B5EF4-FFF2-40B4-BE49-F238E27FC236}">
                <a16:creationId xmlns:a16="http://schemas.microsoft.com/office/drawing/2014/main" id="{2116C064-8C54-FF5C-A40F-A669C6C17129}"/>
              </a:ext>
            </a:extLst>
          </p:cNvPr>
          <p:cNvGrpSpPr/>
          <p:nvPr/>
        </p:nvGrpSpPr>
        <p:grpSpPr>
          <a:xfrm>
            <a:off x="685800" y="256031"/>
            <a:ext cx="7772400" cy="1119505"/>
            <a:chOff x="685800" y="256031"/>
            <a:chExt cx="7772400" cy="111950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D03769D-CEC4-1FA8-9411-F4B148DFDE64}"/>
                </a:ext>
              </a:extLst>
            </p:cNvPr>
            <p:cNvSpPr/>
            <p:nvPr/>
          </p:nvSpPr>
          <p:spPr>
            <a:xfrm>
              <a:off x="685800" y="317500"/>
              <a:ext cx="7772400" cy="901700"/>
            </a:xfrm>
            <a:custGeom>
              <a:avLst/>
              <a:gdLst/>
              <a:ahLst/>
              <a:cxnLst/>
              <a:rect l="l" t="t" r="r" b="b"/>
              <a:pathLst>
                <a:path w="7772400" h="901700">
                  <a:moveTo>
                    <a:pt x="7772400" y="0"/>
                  </a:moveTo>
                  <a:lnTo>
                    <a:pt x="0" y="0"/>
                  </a:lnTo>
                  <a:lnTo>
                    <a:pt x="0" y="901700"/>
                  </a:lnTo>
                  <a:lnTo>
                    <a:pt x="7772400" y="901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42E5878E-EC65-D04A-446E-EFFC0432FB5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251" y="256031"/>
              <a:ext cx="6668261" cy="1119378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DA522E89-83E4-BAC1-D1F4-6C7A8F1818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17500"/>
            <a:ext cx="7772400" cy="901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883285">
              <a:lnSpc>
                <a:spcPct val="100000"/>
              </a:lnSpc>
              <a:spcBef>
                <a:spcPts val="675"/>
              </a:spcBef>
            </a:pPr>
            <a:r>
              <a:rPr sz="4000" dirty="0"/>
              <a:t>Johnson’s</a:t>
            </a:r>
            <a:r>
              <a:rPr sz="4000" spc="-50" dirty="0"/>
              <a:t> </a:t>
            </a:r>
            <a:r>
              <a:rPr sz="4000" dirty="0"/>
              <a:t>Rule</a:t>
            </a:r>
            <a:r>
              <a:rPr sz="4000" spc="-20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pic>
        <p:nvPicPr>
          <p:cNvPr id="46" name="object 46">
            <a:extLst>
              <a:ext uri="{FF2B5EF4-FFF2-40B4-BE49-F238E27FC236}">
                <a16:creationId xmlns:a16="http://schemas.microsoft.com/office/drawing/2014/main" id="{FD78E21B-A9B1-7FF3-AC24-AEEAE0A8354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262" y="4495863"/>
            <a:ext cx="3235325" cy="2109724"/>
          </a:xfrm>
          <a:prstGeom prst="rect">
            <a:avLst/>
          </a:prstGeom>
        </p:spPr>
      </p:pic>
      <p:sp>
        <p:nvSpPr>
          <p:cNvPr id="58" name="object 58">
            <a:extLst>
              <a:ext uri="{FF2B5EF4-FFF2-40B4-BE49-F238E27FC236}">
                <a16:creationId xmlns:a16="http://schemas.microsoft.com/office/drawing/2014/main" id="{B22511AB-BE9E-D654-AF31-6D8D2FB44EC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59D52955-6381-12BC-4530-23FC15D3B1B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1C8B162-5AA5-B838-A000-30D7CC7CD900}"/>
                  </a:ext>
                </a:extLst>
              </p14:cNvPr>
              <p14:cNvContentPartPr/>
              <p14:nvPr/>
            </p14:nvContentPartPr>
            <p14:xfrm>
              <a:off x="-1168640" y="2158827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1C8B162-5AA5-B838-A000-30D7CC7CD9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177640" y="21498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5A9DFF-AC6C-FBFB-C26B-17E1DEE53835}"/>
                  </a:ext>
                </a:extLst>
              </p14:cNvPr>
              <p14:cNvContentPartPr/>
              <p14:nvPr/>
            </p14:nvContentPartPr>
            <p14:xfrm>
              <a:off x="2928880" y="2835987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5A9DFF-AC6C-FBFB-C26B-17E1DEE538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880" y="28269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01DC6F8-27F0-99A8-5B55-666492025F1F}"/>
                  </a:ext>
                </a:extLst>
              </p14:cNvPr>
              <p14:cNvContentPartPr/>
              <p14:nvPr/>
            </p14:nvContentPartPr>
            <p14:xfrm>
              <a:off x="4275640" y="2582187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01DC6F8-27F0-99A8-5B55-666492025F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6640" y="25731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object 57">
            <a:extLst>
              <a:ext uri="{FF2B5EF4-FFF2-40B4-BE49-F238E27FC236}">
                <a16:creationId xmlns:a16="http://schemas.microsoft.com/office/drawing/2014/main" id="{81AF3E71-1744-F333-864E-FC9070915E6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86351" y="4208524"/>
            <a:ext cx="4557522" cy="2649474"/>
          </a:xfrm>
          <a:prstGeom prst="rect">
            <a:avLst/>
          </a:prstGeom>
        </p:spPr>
      </p:pic>
      <p:graphicFrame>
        <p:nvGraphicFramePr>
          <p:cNvPr id="64" name="object 28">
            <a:extLst>
              <a:ext uri="{FF2B5EF4-FFF2-40B4-BE49-F238E27FC236}">
                <a16:creationId xmlns:a16="http://schemas.microsoft.com/office/drawing/2014/main" id="{9DD91665-E81F-D809-15BF-AC84A0C0A8A6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28325"/>
          <a:ext cx="5142864" cy="255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146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20320" algn="ctr">
                        <a:lnSpc>
                          <a:spcPts val="228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(Drill</a:t>
                      </a:r>
                      <a:r>
                        <a:rPr sz="20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Press)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(Lathe)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2065" algn="ct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250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BB584-A0F6-9C4B-40FB-F26F9A44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object 17">
            <a:extLst>
              <a:ext uri="{FF2B5EF4-FFF2-40B4-BE49-F238E27FC236}">
                <a16:creationId xmlns:a16="http://schemas.microsoft.com/office/drawing/2014/main" id="{2A2DC077-00B2-6EFB-BD8C-9464EF8A5C67}"/>
              </a:ext>
            </a:extLst>
          </p:cNvPr>
          <p:cNvGrpSpPr/>
          <p:nvPr/>
        </p:nvGrpSpPr>
        <p:grpSpPr>
          <a:xfrm>
            <a:off x="685800" y="256031"/>
            <a:ext cx="7772400" cy="1119505"/>
            <a:chOff x="685800" y="256031"/>
            <a:chExt cx="7772400" cy="111950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BEBC89F-A506-D13D-5A55-DF9301306AC9}"/>
                </a:ext>
              </a:extLst>
            </p:cNvPr>
            <p:cNvSpPr/>
            <p:nvPr/>
          </p:nvSpPr>
          <p:spPr>
            <a:xfrm>
              <a:off x="685800" y="317500"/>
              <a:ext cx="7772400" cy="901700"/>
            </a:xfrm>
            <a:custGeom>
              <a:avLst/>
              <a:gdLst/>
              <a:ahLst/>
              <a:cxnLst/>
              <a:rect l="l" t="t" r="r" b="b"/>
              <a:pathLst>
                <a:path w="7772400" h="901700">
                  <a:moveTo>
                    <a:pt x="7772400" y="0"/>
                  </a:moveTo>
                  <a:lnTo>
                    <a:pt x="0" y="0"/>
                  </a:lnTo>
                  <a:lnTo>
                    <a:pt x="0" y="901700"/>
                  </a:lnTo>
                  <a:lnTo>
                    <a:pt x="7772400" y="901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3F3F07CF-4D76-0501-641A-D97E2C84D3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251" y="256031"/>
              <a:ext cx="6668261" cy="1119378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92E2C686-1880-8AFE-0DD2-E70997286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17500"/>
            <a:ext cx="7772400" cy="901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883285">
              <a:lnSpc>
                <a:spcPct val="100000"/>
              </a:lnSpc>
              <a:spcBef>
                <a:spcPts val="675"/>
              </a:spcBef>
            </a:pPr>
            <a:r>
              <a:rPr sz="4000" dirty="0"/>
              <a:t>Johnson’s</a:t>
            </a:r>
            <a:r>
              <a:rPr sz="4000" spc="-50" dirty="0"/>
              <a:t> </a:t>
            </a:r>
            <a:r>
              <a:rPr sz="4000" dirty="0"/>
              <a:t>Rule</a:t>
            </a:r>
            <a:r>
              <a:rPr sz="4000" spc="-20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2A3F2863-3460-346E-51DB-3710FF4DE02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577EFB78-ED2B-0C6D-E3C0-ADA2F1840E4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graphicFrame>
        <p:nvGraphicFramePr>
          <p:cNvPr id="60" name="object 28">
            <a:extLst>
              <a:ext uri="{FF2B5EF4-FFF2-40B4-BE49-F238E27FC236}">
                <a16:creationId xmlns:a16="http://schemas.microsoft.com/office/drawing/2014/main" id="{19C3E095-6238-9117-4EFC-B667B24575F6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28325"/>
          <a:ext cx="5142864" cy="255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146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20320" algn="ctr">
                        <a:lnSpc>
                          <a:spcPts val="228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(Drill</a:t>
                      </a:r>
                      <a:r>
                        <a:rPr sz="20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Press)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(Lathe)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2065" algn="ct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2" name="object 28">
            <a:extLst>
              <a:ext uri="{FF2B5EF4-FFF2-40B4-BE49-F238E27FC236}">
                <a16:creationId xmlns:a16="http://schemas.microsoft.com/office/drawing/2014/main" id="{E50099B2-4497-E32F-D273-A3560F3C6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37102"/>
              </p:ext>
            </p:extLst>
          </p:nvPr>
        </p:nvGraphicFramePr>
        <p:xfrm>
          <a:off x="800544" y="4067537"/>
          <a:ext cx="5142864" cy="255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146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20320" algn="ctr">
                        <a:lnSpc>
                          <a:spcPts val="228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(Drill</a:t>
                      </a:r>
                      <a:r>
                        <a:rPr sz="20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Press)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(Lathe)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2065" algn="ct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F4194A2-B87A-ADFC-93FF-12EC9150DC76}"/>
                  </a:ext>
                </a:extLst>
              </p14:cNvPr>
              <p14:cNvContentPartPr/>
              <p14:nvPr/>
            </p14:nvContentPartPr>
            <p14:xfrm>
              <a:off x="1074880" y="4884387"/>
              <a:ext cx="4280760" cy="187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F4194A2-B87A-ADFC-93FF-12EC9150DC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880" y="4875387"/>
                <a:ext cx="429840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object 14">
            <a:extLst>
              <a:ext uri="{FF2B5EF4-FFF2-40B4-BE49-F238E27FC236}">
                <a16:creationId xmlns:a16="http://schemas.microsoft.com/office/drawing/2014/main" id="{DA22FED9-D988-D0AE-AF00-BF3D7B4E2558}"/>
              </a:ext>
            </a:extLst>
          </p:cNvPr>
          <p:cNvGrpSpPr/>
          <p:nvPr/>
        </p:nvGrpSpPr>
        <p:grpSpPr>
          <a:xfrm>
            <a:off x="6063645" y="4953679"/>
            <a:ext cx="2435225" cy="787400"/>
            <a:chOff x="6011926" y="2574925"/>
            <a:chExt cx="2435225" cy="787400"/>
          </a:xfrm>
        </p:grpSpPr>
        <p:sp>
          <p:nvSpPr>
            <p:cNvPr id="65" name="object 15">
              <a:extLst>
                <a:ext uri="{FF2B5EF4-FFF2-40B4-BE49-F238E27FC236}">
                  <a16:creationId xmlns:a16="http://schemas.microsoft.com/office/drawing/2014/main" id="{C58D48F9-C0E1-1332-D696-8CFE3C180DAF}"/>
                </a:ext>
              </a:extLst>
            </p:cNvPr>
            <p:cNvSpPr/>
            <p:nvPr/>
          </p:nvSpPr>
          <p:spPr>
            <a:xfrm>
              <a:off x="6030976" y="2593975"/>
              <a:ext cx="2397125" cy="749300"/>
            </a:xfrm>
            <a:custGeom>
              <a:avLst/>
              <a:gdLst/>
              <a:ahLst/>
              <a:cxnLst/>
              <a:rect l="l" t="t" r="r" b="b"/>
              <a:pathLst>
                <a:path w="2397125" h="749300">
                  <a:moveTo>
                    <a:pt x="0" y="749300"/>
                  </a:moveTo>
                  <a:lnTo>
                    <a:pt x="2397125" y="749300"/>
                  </a:lnTo>
                  <a:lnTo>
                    <a:pt x="2397125" y="0"/>
                  </a:lnTo>
                  <a:lnTo>
                    <a:pt x="0" y="0"/>
                  </a:lnTo>
                  <a:lnTo>
                    <a:pt x="0" y="749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6">
              <a:extLst>
                <a:ext uri="{FF2B5EF4-FFF2-40B4-BE49-F238E27FC236}">
                  <a16:creationId xmlns:a16="http://schemas.microsoft.com/office/drawing/2014/main" id="{CB807D40-8087-C782-A179-749A9AF2C3F9}"/>
                </a:ext>
              </a:extLst>
            </p:cNvPr>
            <p:cNvSpPr/>
            <p:nvPr/>
          </p:nvSpPr>
          <p:spPr>
            <a:xfrm>
              <a:off x="6502400" y="2593975"/>
              <a:ext cx="1473200" cy="754380"/>
            </a:xfrm>
            <a:custGeom>
              <a:avLst/>
              <a:gdLst/>
              <a:ahLst/>
              <a:cxnLst/>
              <a:rect l="l" t="t" r="r" b="b"/>
              <a:pathLst>
                <a:path w="1473200" h="754379">
                  <a:moveTo>
                    <a:pt x="0" y="0"/>
                  </a:moveTo>
                  <a:lnTo>
                    <a:pt x="0" y="754126"/>
                  </a:lnTo>
                </a:path>
                <a:path w="1473200" h="754379">
                  <a:moveTo>
                    <a:pt x="495300" y="0"/>
                  </a:moveTo>
                  <a:lnTo>
                    <a:pt x="495300" y="754126"/>
                  </a:lnTo>
                </a:path>
                <a:path w="1473200" h="754379">
                  <a:moveTo>
                    <a:pt x="985901" y="0"/>
                  </a:moveTo>
                  <a:lnTo>
                    <a:pt x="985901" y="754126"/>
                  </a:lnTo>
                </a:path>
                <a:path w="1473200" h="754379">
                  <a:moveTo>
                    <a:pt x="1473200" y="0"/>
                  </a:moveTo>
                  <a:lnTo>
                    <a:pt x="1473200" y="75412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218AD01-8206-1802-31B6-067410EC806B}"/>
              </a:ext>
            </a:extLst>
          </p:cNvPr>
          <p:cNvSpPr txBox="1"/>
          <p:nvPr/>
        </p:nvSpPr>
        <p:spPr>
          <a:xfrm>
            <a:off x="8027319" y="5128938"/>
            <a:ext cx="31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spc="-50" dirty="0">
                <a:latin typeface="Arial"/>
                <a:cs typeface="Arial"/>
              </a:rPr>
              <a:t>A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AD1E832-6B7B-A6B6-7662-7767920AC46D}"/>
                  </a:ext>
                </a:extLst>
              </p14:cNvPr>
              <p14:cNvContentPartPr/>
              <p14:nvPr/>
            </p14:nvContentPartPr>
            <p14:xfrm>
              <a:off x="1049680" y="2191947"/>
              <a:ext cx="4156560" cy="1112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AD1E832-6B7B-A6B6-7662-7767920AC4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1040" y="2183307"/>
                <a:ext cx="41742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3A9E475-EED7-DBDD-2547-1324FD95D5E2}"/>
                  </a:ext>
                </a:extLst>
              </p14:cNvPr>
              <p14:cNvContentPartPr/>
              <p14:nvPr/>
            </p14:nvContentPartPr>
            <p14:xfrm>
              <a:off x="905680" y="5257707"/>
              <a:ext cx="4551120" cy="540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3A9E475-EED7-DBDD-2547-1324FD95D5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7040" y="5248707"/>
                <a:ext cx="45687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D6CE9D6-AA37-651C-D78A-9987FCF27058}"/>
                  </a:ext>
                </a:extLst>
              </p14:cNvPr>
              <p14:cNvContentPartPr/>
              <p14:nvPr/>
            </p14:nvContentPartPr>
            <p14:xfrm>
              <a:off x="-1152080" y="3657147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D6CE9D6-AA37-651C-D78A-9987FCF270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60720" y="36485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682C96C-9CF9-575E-5F3D-7370221C9BA4}"/>
                  </a:ext>
                </a:extLst>
              </p14:cNvPr>
              <p14:cNvContentPartPr/>
              <p14:nvPr/>
            </p14:nvContentPartPr>
            <p14:xfrm>
              <a:off x="-1143440" y="2217867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682C96C-9CF9-575E-5F3D-7370221C9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52080" y="220886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CD175D2-ABAC-F845-B814-CB13B22605F6}"/>
              </a:ext>
            </a:extLst>
          </p:cNvPr>
          <p:cNvSpPr txBox="1"/>
          <p:nvPr/>
        </p:nvSpPr>
        <p:spPr>
          <a:xfrm>
            <a:off x="6108095" y="5053874"/>
            <a:ext cx="414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lang="en-US" dirty="0"/>
          </a:p>
        </p:txBody>
      </p:sp>
      <p:grpSp>
        <p:nvGrpSpPr>
          <p:cNvPr id="80" name="object 14">
            <a:extLst>
              <a:ext uri="{FF2B5EF4-FFF2-40B4-BE49-F238E27FC236}">
                <a16:creationId xmlns:a16="http://schemas.microsoft.com/office/drawing/2014/main" id="{5AD662F5-8C45-8DF8-43F3-8B4C0D62B38A}"/>
              </a:ext>
            </a:extLst>
          </p:cNvPr>
          <p:cNvGrpSpPr/>
          <p:nvPr/>
        </p:nvGrpSpPr>
        <p:grpSpPr>
          <a:xfrm>
            <a:off x="6073106" y="2464773"/>
            <a:ext cx="2435225" cy="787400"/>
            <a:chOff x="6011926" y="2574925"/>
            <a:chExt cx="2435225" cy="787400"/>
          </a:xfrm>
        </p:grpSpPr>
        <p:sp>
          <p:nvSpPr>
            <p:cNvPr id="81" name="object 15">
              <a:extLst>
                <a:ext uri="{FF2B5EF4-FFF2-40B4-BE49-F238E27FC236}">
                  <a16:creationId xmlns:a16="http://schemas.microsoft.com/office/drawing/2014/main" id="{00D3546C-8E96-49E6-9CBA-1BD6FE17B5A6}"/>
                </a:ext>
              </a:extLst>
            </p:cNvPr>
            <p:cNvSpPr/>
            <p:nvPr/>
          </p:nvSpPr>
          <p:spPr>
            <a:xfrm>
              <a:off x="6030976" y="2593975"/>
              <a:ext cx="2397125" cy="749300"/>
            </a:xfrm>
            <a:custGeom>
              <a:avLst/>
              <a:gdLst/>
              <a:ahLst/>
              <a:cxnLst/>
              <a:rect l="l" t="t" r="r" b="b"/>
              <a:pathLst>
                <a:path w="2397125" h="749300">
                  <a:moveTo>
                    <a:pt x="0" y="749300"/>
                  </a:moveTo>
                  <a:lnTo>
                    <a:pt x="2397125" y="749300"/>
                  </a:lnTo>
                  <a:lnTo>
                    <a:pt x="2397125" y="0"/>
                  </a:lnTo>
                  <a:lnTo>
                    <a:pt x="0" y="0"/>
                  </a:lnTo>
                  <a:lnTo>
                    <a:pt x="0" y="749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6">
              <a:extLst>
                <a:ext uri="{FF2B5EF4-FFF2-40B4-BE49-F238E27FC236}">
                  <a16:creationId xmlns:a16="http://schemas.microsoft.com/office/drawing/2014/main" id="{D37DD6E8-E059-F050-72DB-79AD8176A07A}"/>
                </a:ext>
              </a:extLst>
            </p:cNvPr>
            <p:cNvSpPr/>
            <p:nvPr/>
          </p:nvSpPr>
          <p:spPr>
            <a:xfrm>
              <a:off x="6502400" y="2593975"/>
              <a:ext cx="1473200" cy="754380"/>
            </a:xfrm>
            <a:custGeom>
              <a:avLst/>
              <a:gdLst/>
              <a:ahLst/>
              <a:cxnLst/>
              <a:rect l="l" t="t" r="r" b="b"/>
              <a:pathLst>
                <a:path w="1473200" h="754379">
                  <a:moveTo>
                    <a:pt x="0" y="0"/>
                  </a:moveTo>
                  <a:lnTo>
                    <a:pt x="0" y="754126"/>
                  </a:lnTo>
                </a:path>
                <a:path w="1473200" h="754379">
                  <a:moveTo>
                    <a:pt x="495300" y="0"/>
                  </a:moveTo>
                  <a:lnTo>
                    <a:pt x="495300" y="754126"/>
                  </a:lnTo>
                </a:path>
                <a:path w="1473200" h="754379">
                  <a:moveTo>
                    <a:pt x="985901" y="0"/>
                  </a:moveTo>
                  <a:lnTo>
                    <a:pt x="985901" y="754126"/>
                  </a:lnTo>
                </a:path>
                <a:path w="1473200" h="754379">
                  <a:moveTo>
                    <a:pt x="1473200" y="0"/>
                  </a:moveTo>
                  <a:lnTo>
                    <a:pt x="1473200" y="75412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EA6DFB9-BEE8-266A-3807-250249DD01A6}"/>
              </a:ext>
            </a:extLst>
          </p:cNvPr>
          <p:cNvSpPr txBox="1"/>
          <p:nvPr/>
        </p:nvSpPr>
        <p:spPr>
          <a:xfrm>
            <a:off x="8036780" y="2620071"/>
            <a:ext cx="306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spc="-50" dirty="0">
                <a:latin typeface="Arial"/>
                <a:cs typeface="Arial"/>
              </a:rPr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9" grpId="0"/>
      <p:bldP spid="8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70D0E-D6A2-064D-9C7D-60C5B84F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object 17">
            <a:extLst>
              <a:ext uri="{FF2B5EF4-FFF2-40B4-BE49-F238E27FC236}">
                <a16:creationId xmlns:a16="http://schemas.microsoft.com/office/drawing/2014/main" id="{DB2845F0-07F0-7788-6350-3B77D80C93C1}"/>
              </a:ext>
            </a:extLst>
          </p:cNvPr>
          <p:cNvGrpSpPr/>
          <p:nvPr/>
        </p:nvGrpSpPr>
        <p:grpSpPr>
          <a:xfrm>
            <a:off x="685800" y="256031"/>
            <a:ext cx="7772400" cy="1119505"/>
            <a:chOff x="685800" y="256031"/>
            <a:chExt cx="7772400" cy="111950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F3999EB-7935-BE2E-0AE0-36379DEB1F12}"/>
                </a:ext>
              </a:extLst>
            </p:cNvPr>
            <p:cNvSpPr/>
            <p:nvPr/>
          </p:nvSpPr>
          <p:spPr>
            <a:xfrm>
              <a:off x="685800" y="317500"/>
              <a:ext cx="7772400" cy="901700"/>
            </a:xfrm>
            <a:custGeom>
              <a:avLst/>
              <a:gdLst/>
              <a:ahLst/>
              <a:cxnLst/>
              <a:rect l="l" t="t" r="r" b="b"/>
              <a:pathLst>
                <a:path w="7772400" h="901700">
                  <a:moveTo>
                    <a:pt x="7772400" y="0"/>
                  </a:moveTo>
                  <a:lnTo>
                    <a:pt x="0" y="0"/>
                  </a:lnTo>
                  <a:lnTo>
                    <a:pt x="0" y="901700"/>
                  </a:lnTo>
                  <a:lnTo>
                    <a:pt x="7772400" y="901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9010263D-C5CB-BF28-65EC-3818A932548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251" y="256031"/>
              <a:ext cx="6668261" cy="1119378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C426455A-5683-BBAF-0100-1047B5E8B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17500"/>
            <a:ext cx="7772400" cy="901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883285">
              <a:lnSpc>
                <a:spcPct val="100000"/>
              </a:lnSpc>
              <a:spcBef>
                <a:spcPts val="675"/>
              </a:spcBef>
            </a:pPr>
            <a:r>
              <a:rPr sz="4000" dirty="0"/>
              <a:t>Johnson’s</a:t>
            </a:r>
            <a:r>
              <a:rPr sz="4000" spc="-50" dirty="0"/>
              <a:t> </a:t>
            </a:r>
            <a:r>
              <a:rPr sz="4000" dirty="0"/>
              <a:t>Rule</a:t>
            </a:r>
            <a:r>
              <a:rPr sz="4000" spc="-20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512BBECA-0C78-B551-D6AE-095C99EC6DD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AB0D0DD8-DFF5-DF64-94E2-B34BF1AE391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graphicFrame>
        <p:nvGraphicFramePr>
          <p:cNvPr id="60" name="object 28">
            <a:extLst>
              <a:ext uri="{FF2B5EF4-FFF2-40B4-BE49-F238E27FC236}">
                <a16:creationId xmlns:a16="http://schemas.microsoft.com/office/drawing/2014/main" id="{BB4BE971-0E4D-C6D2-0B9A-4D383A6E389C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28325"/>
          <a:ext cx="5142864" cy="255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146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20320" algn="ctr">
                        <a:lnSpc>
                          <a:spcPts val="228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(Drill</a:t>
                      </a:r>
                      <a:r>
                        <a:rPr sz="20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Press)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(Lathe)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2065" algn="ct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2" name="object 28">
            <a:extLst>
              <a:ext uri="{FF2B5EF4-FFF2-40B4-BE49-F238E27FC236}">
                <a16:creationId xmlns:a16="http://schemas.microsoft.com/office/drawing/2014/main" id="{94471D35-24FC-A1C2-B429-19176C157C9B}"/>
              </a:ext>
            </a:extLst>
          </p:cNvPr>
          <p:cNvGraphicFramePr>
            <a:graphicFrameLocks noGrp="1"/>
          </p:cNvGraphicFramePr>
          <p:nvPr/>
        </p:nvGraphicFramePr>
        <p:xfrm>
          <a:off x="800544" y="4067537"/>
          <a:ext cx="5142864" cy="255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146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20320" algn="ctr">
                        <a:lnSpc>
                          <a:spcPts val="228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(Drill</a:t>
                      </a:r>
                      <a:r>
                        <a:rPr sz="20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Press)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(Lathe)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2065" algn="ct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7379000-2FB0-380C-B738-4DE384418683}"/>
                  </a:ext>
                </a:extLst>
              </p14:cNvPr>
              <p14:cNvContentPartPr/>
              <p14:nvPr/>
            </p14:nvContentPartPr>
            <p14:xfrm>
              <a:off x="1074880" y="4884387"/>
              <a:ext cx="4280760" cy="187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7379000-2FB0-380C-B738-4DE3844186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880" y="4875387"/>
                <a:ext cx="429840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object 14">
            <a:extLst>
              <a:ext uri="{FF2B5EF4-FFF2-40B4-BE49-F238E27FC236}">
                <a16:creationId xmlns:a16="http://schemas.microsoft.com/office/drawing/2014/main" id="{09B4A8DB-113A-5DB6-44CC-074405839E7A}"/>
              </a:ext>
            </a:extLst>
          </p:cNvPr>
          <p:cNvGrpSpPr/>
          <p:nvPr/>
        </p:nvGrpSpPr>
        <p:grpSpPr>
          <a:xfrm>
            <a:off x="6063645" y="4953679"/>
            <a:ext cx="2435225" cy="787400"/>
            <a:chOff x="6011926" y="2574925"/>
            <a:chExt cx="2435225" cy="787400"/>
          </a:xfrm>
        </p:grpSpPr>
        <p:sp>
          <p:nvSpPr>
            <p:cNvPr id="65" name="object 15">
              <a:extLst>
                <a:ext uri="{FF2B5EF4-FFF2-40B4-BE49-F238E27FC236}">
                  <a16:creationId xmlns:a16="http://schemas.microsoft.com/office/drawing/2014/main" id="{26127353-7121-F76C-E080-E23EDB4B4FB8}"/>
                </a:ext>
              </a:extLst>
            </p:cNvPr>
            <p:cNvSpPr/>
            <p:nvPr/>
          </p:nvSpPr>
          <p:spPr>
            <a:xfrm>
              <a:off x="6030976" y="2593975"/>
              <a:ext cx="2397125" cy="749300"/>
            </a:xfrm>
            <a:custGeom>
              <a:avLst/>
              <a:gdLst/>
              <a:ahLst/>
              <a:cxnLst/>
              <a:rect l="l" t="t" r="r" b="b"/>
              <a:pathLst>
                <a:path w="2397125" h="749300">
                  <a:moveTo>
                    <a:pt x="0" y="749300"/>
                  </a:moveTo>
                  <a:lnTo>
                    <a:pt x="2397125" y="749300"/>
                  </a:lnTo>
                  <a:lnTo>
                    <a:pt x="2397125" y="0"/>
                  </a:lnTo>
                  <a:lnTo>
                    <a:pt x="0" y="0"/>
                  </a:lnTo>
                  <a:lnTo>
                    <a:pt x="0" y="749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6">
              <a:extLst>
                <a:ext uri="{FF2B5EF4-FFF2-40B4-BE49-F238E27FC236}">
                  <a16:creationId xmlns:a16="http://schemas.microsoft.com/office/drawing/2014/main" id="{F82DC848-D82C-84DA-565F-BDD7FC38345F}"/>
                </a:ext>
              </a:extLst>
            </p:cNvPr>
            <p:cNvSpPr/>
            <p:nvPr/>
          </p:nvSpPr>
          <p:spPr>
            <a:xfrm>
              <a:off x="6502400" y="2593975"/>
              <a:ext cx="1473200" cy="754380"/>
            </a:xfrm>
            <a:custGeom>
              <a:avLst/>
              <a:gdLst/>
              <a:ahLst/>
              <a:cxnLst/>
              <a:rect l="l" t="t" r="r" b="b"/>
              <a:pathLst>
                <a:path w="1473200" h="754379">
                  <a:moveTo>
                    <a:pt x="0" y="0"/>
                  </a:moveTo>
                  <a:lnTo>
                    <a:pt x="0" y="754126"/>
                  </a:lnTo>
                </a:path>
                <a:path w="1473200" h="754379">
                  <a:moveTo>
                    <a:pt x="495300" y="0"/>
                  </a:moveTo>
                  <a:lnTo>
                    <a:pt x="495300" y="754126"/>
                  </a:lnTo>
                </a:path>
                <a:path w="1473200" h="754379">
                  <a:moveTo>
                    <a:pt x="985901" y="0"/>
                  </a:moveTo>
                  <a:lnTo>
                    <a:pt x="985901" y="754126"/>
                  </a:lnTo>
                </a:path>
                <a:path w="1473200" h="754379">
                  <a:moveTo>
                    <a:pt x="1473200" y="0"/>
                  </a:moveTo>
                  <a:lnTo>
                    <a:pt x="1473200" y="75412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D956B0B-92DF-EDDC-201C-124704547E28}"/>
              </a:ext>
            </a:extLst>
          </p:cNvPr>
          <p:cNvSpPr txBox="1"/>
          <p:nvPr/>
        </p:nvSpPr>
        <p:spPr>
          <a:xfrm>
            <a:off x="8027319" y="5128938"/>
            <a:ext cx="316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spc="-50" dirty="0">
                <a:latin typeface="Arial"/>
                <a:cs typeface="Arial"/>
              </a:rPr>
              <a:t>A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81E6AC8-D53D-DD42-2B7A-4E6F8068F8C5}"/>
                  </a:ext>
                </a:extLst>
              </p14:cNvPr>
              <p14:cNvContentPartPr/>
              <p14:nvPr/>
            </p14:nvContentPartPr>
            <p14:xfrm>
              <a:off x="1049680" y="2191947"/>
              <a:ext cx="4156560" cy="1112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81E6AC8-D53D-DD42-2B7A-4E6F8068F8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680" y="2182918"/>
                <a:ext cx="4174200" cy="128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1D5A8DA-3DBB-F581-7C58-4FD23D850EE9}"/>
                  </a:ext>
                </a:extLst>
              </p14:cNvPr>
              <p14:cNvContentPartPr/>
              <p14:nvPr/>
            </p14:nvContentPartPr>
            <p14:xfrm>
              <a:off x="905680" y="5257707"/>
              <a:ext cx="4551120" cy="540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1D5A8DA-3DBB-F581-7C58-4FD23D850E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680" y="5248767"/>
                <a:ext cx="4568760" cy="71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89AD1C7-2604-D632-7815-CC9BD34C8F70}"/>
                  </a:ext>
                </a:extLst>
              </p14:cNvPr>
              <p14:cNvContentPartPr/>
              <p14:nvPr/>
            </p14:nvContentPartPr>
            <p14:xfrm>
              <a:off x="-1152080" y="3657147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89AD1C7-2604-D632-7815-CC9BD34C8F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61080" y="36481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01E5EA4-BE73-7FFA-E3E9-9375637889B7}"/>
                  </a:ext>
                </a:extLst>
              </p14:cNvPr>
              <p14:cNvContentPartPr/>
              <p14:nvPr/>
            </p14:nvContentPartPr>
            <p14:xfrm>
              <a:off x="-1143440" y="2217867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01E5EA4-BE73-7FFA-E3E9-9375637889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52440" y="220886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A47AA4A8-B42D-4F42-E21E-078AD20E316D}"/>
              </a:ext>
            </a:extLst>
          </p:cNvPr>
          <p:cNvSpPr txBox="1"/>
          <p:nvPr/>
        </p:nvSpPr>
        <p:spPr>
          <a:xfrm>
            <a:off x="6108095" y="5053874"/>
            <a:ext cx="414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67C048-7B9E-BDD6-D8A4-DC478304B563}"/>
              </a:ext>
            </a:extLst>
          </p:cNvPr>
          <p:cNvSpPr txBox="1"/>
          <p:nvPr/>
        </p:nvSpPr>
        <p:spPr>
          <a:xfrm>
            <a:off x="8036780" y="2620071"/>
            <a:ext cx="306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spc="-50" dirty="0">
                <a:latin typeface="Arial"/>
                <a:cs typeface="Arial"/>
              </a:rPr>
              <a:t>A</a:t>
            </a:r>
            <a:endParaRPr lang="en-US" dirty="0"/>
          </a:p>
        </p:txBody>
      </p:sp>
      <p:grpSp>
        <p:nvGrpSpPr>
          <p:cNvPr id="2" name="object 14">
            <a:extLst>
              <a:ext uri="{FF2B5EF4-FFF2-40B4-BE49-F238E27FC236}">
                <a16:creationId xmlns:a16="http://schemas.microsoft.com/office/drawing/2014/main" id="{94BC2828-6690-9593-F239-830B31597FC8}"/>
              </a:ext>
            </a:extLst>
          </p:cNvPr>
          <p:cNvGrpSpPr/>
          <p:nvPr/>
        </p:nvGrpSpPr>
        <p:grpSpPr>
          <a:xfrm>
            <a:off x="5991225" y="2415126"/>
            <a:ext cx="2435225" cy="787400"/>
            <a:chOff x="6011926" y="2574925"/>
            <a:chExt cx="2435225" cy="787400"/>
          </a:xfrm>
        </p:grpSpPr>
        <p:sp>
          <p:nvSpPr>
            <p:cNvPr id="3" name="object 15">
              <a:extLst>
                <a:ext uri="{FF2B5EF4-FFF2-40B4-BE49-F238E27FC236}">
                  <a16:creationId xmlns:a16="http://schemas.microsoft.com/office/drawing/2014/main" id="{A9F9686F-BC6A-A006-719E-AE6DCEDA92F3}"/>
                </a:ext>
              </a:extLst>
            </p:cNvPr>
            <p:cNvSpPr/>
            <p:nvPr/>
          </p:nvSpPr>
          <p:spPr>
            <a:xfrm>
              <a:off x="6030976" y="2593975"/>
              <a:ext cx="2397125" cy="749300"/>
            </a:xfrm>
            <a:custGeom>
              <a:avLst/>
              <a:gdLst/>
              <a:ahLst/>
              <a:cxnLst/>
              <a:rect l="l" t="t" r="r" b="b"/>
              <a:pathLst>
                <a:path w="2397125" h="749300">
                  <a:moveTo>
                    <a:pt x="0" y="749300"/>
                  </a:moveTo>
                  <a:lnTo>
                    <a:pt x="2397125" y="749300"/>
                  </a:lnTo>
                  <a:lnTo>
                    <a:pt x="2397125" y="0"/>
                  </a:lnTo>
                  <a:lnTo>
                    <a:pt x="0" y="0"/>
                  </a:lnTo>
                  <a:lnTo>
                    <a:pt x="0" y="749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6">
              <a:extLst>
                <a:ext uri="{FF2B5EF4-FFF2-40B4-BE49-F238E27FC236}">
                  <a16:creationId xmlns:a16="http://schemas.microsoft.com/office/drawing/2014/main" id="{22BCB812-CA99-15B4-F629-A65F652D175F}"/>
                </a:ext>
              </a:extLst>
            </p:cNvPr>
            <p:cNvSpPr/>
            <p:nvPr/>
          </p:nvSpPr>
          <p:spPr>
            <a:xfrm>
              <a:off x="6502400" y="2593975"/>
              <a:ext cx="1473200" cy="754380"/>
            </a:xfrm>
            <a:custGeom>
              <a:avLst/>
              <a:gdLst/>
              <a:ahLst/>
              <a:cxnLst/>
              <a:rect l="l" t="t" r="r" b="b"/>
              <a:pathLst>
                <a:path w="1473200" h="754379">
                  <a:moveTo>
                    <a:pt x="0" y="0"/>
                  </a:moveTo>
                  <a:lnTo>
                    <a:pt x="0" y="754126"/>
                  </a:lnTo>
                </a:path>
                <a:path w="1473200" h="754379">
                  <a:moveTo>
                    <a:pt x="495300" y="0"/>
                  </a:moveTo>
                  <a:lnTo>
                    <a:pt x="495300" y="754126"/>
                  </a:lnTo>
                </a:path>
                <a:path w="1473200" h="754379">
                  <a:moveTo>
                    <a:pt x="985901" y="0"/>
                  </a:moveTo>
                  <a:lnTo>
                    <a:pt x="985901" y="754126"/>
                  </a:lnTo>
                </a:path>
                <a:path w="1473200" h="754379">
                  <a:moveTo>
                    <a:pt x="1473200" y="0"/>
                  </a:moveTo>
                  <a:lnTo>
                    <a:pt x="1473200" y="75412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088D43-A054-8546-15BE-B32554D20ABC}"/>
              </a:ext>
            </a:extLst>
          </p:cNvPr>
          <p:cNvSpPr txBox="1"/>
          <p:nvPr/>
        </p:nvSpPr>
        <p:spPr>
          <a:xfrm>
            <a:off x="6026173" y="2541708"/>
            <a:ext cx="414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B49EA3-2F38-5A24-14BB-73F0ABC0CF17}"/>
                  </a:ext>
                </a:extLst>
              </p14:cNvPr>
              <p14:cNvContentPartPr/>
              <p14:nvPr/>
            </p14:nvContentPartPr>
            <p14:xfrm>
              <a:off x="753040" y="2793867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B49EA3-2F38-5A24-14BB-73F0ABC0CF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400" y="277586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AD8287-64E9-6D2D-81C7-58CD2DDFD403}"/>
                  </a:ext>
                </a:extLst>
              </p14:cNvPr>
              <p14:cNvContentPartPr/>
              <p14:nvPr/>
            </p14:nvContentPartPr>
            <p14:xfrm>
              <a:off x="1057960" y="2563827"/>
              <a:ext cx="4101120" cy="112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AD8287-64E9-6D2D-81C7-58CD2DDFD4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0320" y="2546187"/>
                <a:ext cx="4136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104569-5746-543A-1575-68C2D787C3B0}"/>
                  </a:ext>
                </a:extLst>
              </p14:cNvPr>
              <p14:cNvContentPartPr/>
              <p14:nvPr/>
            </p14:nvContentPartPr>
            <p14:xfrm>
              <a:off x="1024480" y="3038307"/>
              <a:ext cx="4020840" cy="2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104569-5746-543A-1575-68C2D787C3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6480" y="3020667"/>
                <a:ext cx="4056480" cy="61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91D4C98-3B61-C88A-06B4-FCFE5C881423}"/>
              </a:ext>
            </a:extLst>
          </p:cNvPr>
          <p:cNvSpPr txBox="1"/>
          <p:nvPr/>
        </p:nvSpPr>
        <p:spPr>
          <a:xfrm>
            <a:off x="7467600" y="2603138"/>
            <a:ext cx="262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spc="-50" dirty="0">
                <a:latin typeface="Arial"/>
                <a:cs typeface="Arial"/>
              </a:rPr>
              <a:t>C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37E26-D305-3CF7-2AA9-219200DBADAC}"/>
              </a:ext>
            </a:extLst>
          </p:cNvPr>
          <p:cNvSpPr txBox="1"/>
          <p:nvPr/>
        </p:nvSpPr>
        <p:spPr>
          <a:xfrm>
            <a:off x="7598642" y="5123858"/>
            <a:ext cx="292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spc="-50" dirty="0">
                <a:latin typeface="Arial"/>
                <a:cs typeface="Arial"/>
              </a:rPr>
              <a:t>C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241EF2-8446-DFE2-F6CB-A35F60B28B5A}"/>
                  </a:ext>
                </a:extLst>
              </p14:cNvPr>
              <p14:cNvContentPartPr/>
              <p14:nvPr/>
            </p14:nvContentPartPr>
            <p14:xfrm>
              <a:off x="1204840" y="5660239"/>
              <a:ext cx="4020840" cy="26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241EF2-8446-DFE2-F6CB-A35F60B28B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6840" y="5642599"/>
                <a:ext cx="4056480" cy="619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7523DC-0170-5615-ABDA-A4F0CAD6FCF7}"/>
              </a:ext>
            </a:extLst>
          </p:cNvPr>
          <p:cNvSpPr txBox="1"/>
          <p:nvPr/>
        </p:nvSpPr>
        <p:spPr>
          <a:xfrm>
            <a:off x="6559550" y="5132325"/>
            <a:ext cx="85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spc="-50" dirty="0">
                <a:latin typeface="Arial"/>
                <a:cs typeface="Arial"/>
              </a:rPr>
              <a:t>E     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5791" y="2586037"/>
            <a:ext cx="2566035" cy="777240"/>
            <a:chOff x="5955791" y="2586037"/>
            <a:chExt cx="2566035" cy="777240"/>
          </a:xfrm>
        </p:grpSpPr>
        <p:sp>
          <p:nvSpPr>
            <p:cNvPr id="3" name="object 3"/>
            <p:cNvSpPr/>
            <p:nvPr/>
          </p:nvSpPr>
          <p:spPr>
            <a:xfrm>
              <a:off x="6035674" y="2592387"/>
              <a:ext cx="457200" cy="748030"/>
            </a:xfrm>
            <a:custGeom>
              <a:avLst/>
              <a:gdLst/>
              <a:ahLst/>
              <a:cxnLst/>
              <a:rect l="l" t="t" r="r" b="b"/>
              <a:pathLst>
                <a:path w="457200" h="748029">
                  <a:moveTo>
                    <a:pt x="457200" y="0"/>
                  </a:moveTo>
                  <a:lnTo>
                    <a:pt x="0" y="0"/>
                  </a:lnTo>
                  <a:lnTo>
                    <a:pt x="0" y="747712"/>
                  </a:lnTo>
                  <a:lnTo>
                    <a:pt x="457200" y="74771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5791" y="2685288"/>
              <a:ext cx="622554" cy="6774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5574" y="2595562"/>
              <a:ext cx="485775" cy="748030"/>
            </a:xfrm>
            <a:custGeom>
              <a:avLst/>
              <a:gdLst/>
              <a:ahLst/>
              <a:cxnLst/>
              <a:rect l="l" t="t" r="r" b="b"/>
              <a:pathLst>
                <a:path w="485775" h="748029">
                  <a:moveTo>
                    <a:pt x="485775" y="0"/>
                  </a:moveTo>
                  <a:lnTo>
                    <a:pt x="0" y="0"/>
                  </a:lnTo>
                  <a:lnTo>
                    <a:pt x="0" y="747712"/>
                  </a:lnTo>
                  <a:lnTo>
                    <a:pt x="485775" y="747712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995" y="2685288"/>
              <a:ext cx="605790" cy="6774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04049" y="2594038"/>
              <a:ext cx="485775" cy="748030"/>
            </a:xfrm>
            <a:custGeom>
              <a:avLst/>
              <a:gdLst/>
              <a:ahLst/>
              <a:cxnLst/>
              <a:rect l="l" t="t" r="r" b="b"/>
              <a:pathLst>
                <a:path w="485775" h="748029">
                  <a:moveTo>
                    <a:pt x="485775" y="0"/>
                  </a:moveTo>
                  <a:lnTo>
                    <a:pt x="0" y="0"/>
                  </a:lnTo>
                  <a:lnTo>
                    <a:pt x="0" y="747712"/>
                  </a:lnTo>
                  <a:lnTo>
                    <a:pt x="485775" y="747712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435" y="2685288"/>
              <a:ext cx="622553" cy="6774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88300" y="2592387"/>
              <a:ext cx="485775" cy="748030"/>
            </a:xfrm>
            <a:custGeom>
              <a:avLst/>
              <a:gdLst/>
              <a:ahLst/>
              <a:cxnLst/>
              <a:rect l="l" t="t" r="r" b="b"/>
              <a:pathLst>
                <a:path w="485775" h="748029">
                  <a:moveTo>
                    <a:pt x="485775" y="0"/>
                  </a:moveTo>
                  <a:lnTo>
                    <a:pt x="0" y="0"/>
                  </a:lnTo>
                  <a:lnTo>
                    <a:pt x="0" y="747712"/>
                  </a:lnTo>
                  <a:lnTo>
                    <a:pt x="485775" y="747712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163" y="2685288"/>
              <a:ext cx="622553" cy="6774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72424" y="2586037"/>
              <a:ext cx="457200" cy="748030"/>
            </a:xfrm>
            <a:custGeom>
              <a:avLst/>
              <a:gdLst/>
              <a:ahLst/>
              <a:cxnLst/>
              <a:rect l="l" t="t" r="r" b="b"/>
              <a:pathLst>
                <a:path w="457200" h="748029">
                  <a:moveTo>
                    <a:pt x="457200" y="0"/>
                  </a:moveTo>
                  <a:lnTo>
                    <a:pt x="0" y="0"/>
                  </a:lnTo>
                  <a:lnTo>
                    <a:pt x="0" y="747712"/>
                  </a:lnTo>
                  <a:lnTo>
                    <a:pt x="457200" y="747712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8891" y="2685288"/>
              <a:ext cx="622553" cy="67741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050026" y="2763977"/>
            <a:ext cx="2359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  <a:tabLst>
                <a:tab pos="585470" algn="l"/>
                <a:tab pos="1058545" algn="l"/>
                <a:tab pos="1549400" algn="l"/>
                <a:tab pos="2040255" algn="l"/>
              </a:tabLst>
            </a:pPr>
            <a:r>
              <a:rPr sz="2400" b="1" i="1" spc="-50" dirty="0">
                <a:latin typeface="Arial"/>
                <a:cs typeface="Arial"/>
              </a:rPr>
              <a:t>B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E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D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C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A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11926" y="2574925"/>
            <a:ext cx="2435225" cy="787400"/>
            <a:chOff x="6011926" y="2574925"/>
            <a:chExt cx="2435225" cy="787400"/>
          </a:xfrm>
        </p:grpSpPr>
        <p:sp>
          <p:nvSpPr>
            <p:cNvPr id="15" name="object 15"/>
            <p:cNvSpPr/>
            <p:nvPr/>
          </p:nvSpPr>
          <p:spPr>
            <a:xfrm>
              <a:off x="6030976" y="2593975"/>
              <a:ext cx="2397125" cy="749300"/>
            </a:xfrm>
            <a:custGeom>
              <a:avLst/>
              <a:gdLst/>
              <a:ahLst/>
              <a:cxnLst/>
              <a:rect l="l" t="t" r="r" b="b"/>
              <a:pathLst>
                <a:path w="2397125" h="749300">
                  <a:moveTo>
                    <a:pt x="0" y="749300"/>
                  </a:moveTo>
                  <a:lnTo>
                    <a:pt x="2397125" y="749300"/>
                  </a:lnTo>
                  <a:lnTo>
                    <a:pt x="2397125" y="0"/>
                  </a:lnTo>
                  <a:lnTo>
                    <a:pt x="0" y="0"/>
                  </a:lnTo>
                  <a:lnTo>
                    <a:pt x="0" y="749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02400" y="2593975"/>
              <a:ext cx="1473200" cy="754380"/>
            </a:xfrm>
            <a:custGeom>
              <a:avLst/>
              <a:gdLst/>
              <a:ahLst/>
              <a:cxnLst/>
              <a:rect l="l" t="t" r="r" b="b"/>
              <a:pathLst>
                <a:path w="1473200" h="754379">
                  <a:moveTo>
                    <a:pt x="0" y="0"/>
                  </a:moveTo>
                  <a:lnTo>
                    <a:pt x="0" y="754126"/>
                  </a:lnTo>
                </a:path>
                <a:path w="1473200" h="754379">
                  <a:moveTo>
                    <a:pt x="495300" y="0"/>
                  </a:moveTo>
                  <a:lnTo>
                    <a:pt x="495300" y="754126"/>
                  </a:lnTo>
                </a:path>
                <a:path w="1473200" h="754379">
                  <a:moveTo>
                    <a:pt x="985901" y="0"/>
                  </a:moveTo>
                  <a:lnTo>
                    <a:pt x="985901" y="754126"/>
                  </a:lnTo>
                </a:path>
                <a:path w="1473200" h="754379">
                  <a:moveTo>
                    <a:pt x="1473200" y="0"/>
                  </a:moveTo>
                  <a:lnTo>
                    <a:pt x="1473200" y="75412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85800" y="256031"/>
            <a:ext cx="7772400" cy="1119505"/>
            <a:chOff x="685800" y="256031"/>
            <a:chExt cx="7772400" cy="1119505"/>
          </a:xfrm>
        </p:grpSpPr>
        <p:sp>
          <p:nvSpPr>
            <p:cNvPr id="18" name="object 18"/>
            <p:cNvSpPr/>
            <p:nvPr/>
          </p:nvSpPr>
          <p:spPr>
            <a:xfrm>
              <a:off x="685800" y="317500"/>
              <a:ext cx="7772400" cy="901700"/>
            </a:xfrm>
            <a:custGeom>
              <a:avLst/>
              <a:gdLst/>
              <a:ahLst/>
              <a:cxnLst/>
              <a:rect l="l" t="t" r="r" b="b"/>
              <a:pathLst>
                <a:path w="7772400" h="901700">
                  <a:moveTo>
                    <a:pt x="7772400" y="0"/>
                  </a:moveTo>
                  <a:lnTo>
                    <a:pt x="0" y="0"/>
                  </a:lnTo>
                  <a:lnTo>
                    <a:pt x="0" y="901700"/>
                  </a:lnTo>
                  <a:lnTo>
                    <a:pt x="7772400" y="901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251" y="256031"/>
              <a:ext cx="6668261" cy="111937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5800" y="317500"/>
            <a:ext cx="7772400" cy="901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883285">
              <a:lnSpc>
                <a:spcPct val="100000"/>
              </a:lnSpc>
              <a:spcBef>
                <a:spcPts val="675"/>
              </a:spcBef>
            </a:pPr>
            <a:r>
              <a:rPr sz="4000" dirty="0"/>
              <a:t>Johnson’s</a:t>
            </a:r>
            <a:r>
              <a:rPr sz="4000" spc="-50" dirty="0"/>
              <a:t> </a:t>
            </a:r>
            <a:r>
              <a:rPr sz="4000" dirty="0"/>
              <a:t>Rule</a:t>
            </a:r>
            <a:r>
              <a:rPr sz="4000" spc="-20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grpSp>
        <p:nvGrpSpPr>
          <p:cNvPr id="21" name="object 21"/>
          <p:cNvGrpSpPr/>
          <p:nvPr/>
        </p:nvGrpSpPr>
        <p:grpSpPr>
          <a:xfrm>
            <a:off x="1679448" y="1328927"/>
            <a:ext cx="4240530" cy="567690"/>
            <a:chOff x="1679448" y="1328927"/>
            <a:chExt cx="4240530" cy="56769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448" y="1328927"/>
              <a:ext cx="2125218" cy="5676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4760" y="1328927"/>
              <a:ext cx="2125217" cy="56768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89431" y="1603247"/>
            <a:ext cx="791845" cy="2569210"/>
            <a:chOff x="789431" y="1603247"/>
            <a:chExt cx="791845" cy="256921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431" y="1603247"/>
              <a:ext cx="791718" cy="567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2019" y="2004059"/>
              <a:ext cx="523494" cy="5676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2019" y="2398775"/>
              <a:ext cx="523494" cy="5676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2019" y="2791967"/>
              <a:ext cx="523494" cy="5676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2019" y="3185159"/>
              <a:ext cx="523494" cy="5676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1163" y="3604259"/>
              <a:ext cx="508266" cy="567689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825751" y="1603247"/>
            <a:ext cx="1764030" cy="2569210"/>
            <a:chOff x="1825751" y="1603247"/>
            <a:chExt cx="1764030" cy="256921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25751" y="1603247"/>
              <a:ext cx="1764029" cy="56768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6499" y="2004059"/>
              <a:ext cx="480834" cy="567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6499" y="2398775"/>
              <a:ext cx="480834" cy="5676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76499" y="2791967"/>
              <a:ext cx="480834" cy="5676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4767" y="3185159"/>
              <a:ext cx="622554" cy="5676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76499" y="3604259"/>
              <a:ext cx="480834" cy="56768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227576" y="1603247"/>
            <a:ext cx="1189990" cy="2569210"/>
            <a:chOff x="4227576" y="1603247"/>
            <a:chExt cx="1189990" cy="2569210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27576" y="1603247"/>
              <a:ext cx="1189481" cy="56768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10100" y="2004059"/>
              <a:ext cx="480834" cy="5676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10100" y="2398775"/>
              <a:ext cx="480834" cy="56768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10100" y="2791967"/>
              <a:ext cx="480834" cy="5676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0100" y="3185159"/>
              <a:ext cx="480834" cy="5676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68368" y="3604259"/>
              <a:ext cx="622553" cy="567689"/>
            </a:xfrm>
            <a:prstGeom prst="rect">
              <a:avLst/>
            </a:prstGeom>
          </p:spPr>
        </p:pic>
      </p:grp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17550" y="1428325"/>
          <a:ext cx="5142864" cy="255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146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20320" algn="ctr">
                        <a:lnSpc>
                          <a:spcPts val="228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(Drill</a:t>
                      </a:r>
                      <a:r>
                        <a:rPr sz="20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Press)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(Lathe)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2065" algn="ct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57262" y="4495863"/>
            <a:ext cx="3235325" cy="2109724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784225" y="1968500"/>
            <a:ext cx="8359775" cy="4889500"/>
            <a:chOff x="784225" y="1968500"/>
            <a:chExt cx="8359775" cy="4889500"/>
          </a:xfrm>
        </p:grpSpPr>
        <p:sp>
          <p:nvSpPr>
            <p:cNvPr id="48" name="object 48"/>
            <p:cNvSpPr/>
            <p:nvPr/>
          </p:nvSpPr>
          <p:spPr>
            <a:xfrm>
              <a:off x="4610100" y="2019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rgbClr val="FCB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17286" y="2078862"/>
              <a:ext cx="2999740" cy="728345"/>
            </a:xfrm>
            <a:custGeom>
              <a:avLst/>
              <a:gdLst/>
              <a:ahLst/>
              <a:cxnLst/>
              <a:rect l="l" t="t" r="r" b="b"/>
              <a:pathLst>
                <a:path w="2999740" h="728344">
                  <a:moveTo>
                    <a:pt x="2853266" y="578149"/>
                  </a:moveTo>
                  <a:lnTo>
                    <a:pt x="2809366" y="603885"/>
                  </a:lnTo>
                  <a:lnTo>
                    <a:pt x="2999613" y="727837"/>
                  </a:lnTo>
                  <a:lnTo>
                    <a:pt x="2992611" y="621919"/>
                  </a:lnTo>
                  <a:lnTo>
                    <a:pt x="2878709" y="621919"/>
                  </a:lnTo>
                  <a:lnTo>
                    <a:pt x="2853266" y="578149"/>
                  </a:lnTo>
                  <a:close/>
                </a:path>
                <a:path w="2999740" h="728344">
                  <a:moveTo>
                    <a:pt x="2940934" y="526755"/>
                  </a:moveTo>
                  <a:lnTo>
                    <a:pt x="2853266" y="578149"/>
                  </a:lnTo>
                  <a:lnTo>
                    <a:pt x="2878709" y="621919"/>
                  </a:lnTo>
                  <a:lnTo>
                    <a:pt x="2966592" y="570864"/>
                  </a:lnTo>
                  <a:lnTo>
                    <a:pt x="2940934" y="526755"/>
                  </a:lnTo>
                  <a:close/>
                </a:path>
                <a:path w="2999740" h="728344">
                  <a:moveTo>
                    <a:pt x="2984627" y="501141"/>
                  </a:moveTo>
                  <a:lnTo>
                    <a:pt x="2940934" y="526755"/>
                  </a:lnTo>
                  <a:lnTo>
                    <a:pt x="2966592" y="570864"/>
                  </a:lnTo>
                  <a:lnTo>
                    <a:pt x="2878709" y="621919"/>
                  </a:lnTo>
                  <a:lnTo>
                    <a:pt x="2992611" y="621919"/>
                  </a:lnTo>
                  <a:lnTo>
                    <a:pt x="2984652" y="501523"/>
                  </a:lnTo>
                  <a:lnTo>
                    <a:pt x="2984627" y="501141"/>
                  </a:lnTo>
                  <a:close/>
                </a:path>
                <a:path w="2999740" h="728344">
                  <a:moveTo>
                    <a:pt x="2391020" y="101600"/>
                  </a:moveTo>
                  <a:lnTo>
                    <a:pt x="1654302" y="101600"/>
                  </a:lnTo>
                  <a:lnTo>
                    <a:pt x="1703196" y="102235"/>
                  </a:lnTo>
                  <a:lnTo>
                    <a:pt x="1748663" y="103632"/>
                  </a:lnTo>
                  <a:lnTo>
                    <a:pt x="1793637" y="105663"/>
                  </a:lnTo>
                  <a:lnTo>
                    <a:pt x="1793042" y="105663"/>
                  </a:lnTo>
                  <a:lnTo>
                    <a:pt x="1830705" y="107823"/>
                  </a:lnTo>
                  <a:lnTo>
                    <a:pt x="1906905" y="113537"/>
                  </a:lnTo>
                  <a:lnTo>
                    <a:pt x="1978024" y="120396"/>
                  </a:lnTo>
                  <a:lnTo>
                    <a:pt x="2044572" y="128524"/>
                  </a:lnTo>
                  <a:lnTo>
                    <a:pt x="2106676" y="137667"/>
                  </a:lnTo>
                  <a:lnTo>
                    <a:pt x="2192528" y="153542"/>
                  </a:lnTo>
                  <a:lnTo>
                    <a:pt x="2244979" y="165481"/>
                  </a:lnTo>
                  <a:lnTo>
                    <a:pt x="2294636" y="178435"/>
                  </a:lnTo>
                  <a:lnTo>
                    <a:pt x="2341498" y="192277"/>
                  </a:lnTo>
                  <a:lnTo>
                    <a:pt x="2385567" y="207137"/>
                  </a:lnTo>
                  <a:lnTo>
                    <a:pt x="2428240" y="223012"/>
                  </a:lnTo>
                  <a:lnTo>
                    <a:pt x="2468498" y="239649"/>
                  </a:lnTo>
                  <a:lnTo>
                    <a:pt x="2507488" y="257301"/>
                  </a:lnTo>
                  <a:lnTo>
                    <a:pt x="2545588" y="275716"/>
                  </a:lnTo>
                  <a:lnTo>
                    <a:pt x="2582798" y="295021"/>
                  </a:lnTo>
                  <a:lnTo>
                    <a:pt x="2619629" y="315213"/>
                  </a:lnTo>
                  <a:lnTo>
                    <a:pt x="2652521" y="335788"/>
                  </a:lnTo>
                  <a:lnTo>
                    <a:pt x="2697098" y="370966"/>
                  </a:lnTo>
                  <a:lnTo>
                    <a:pt x="2737231" y="411099"/>
                  </a:lnTo>
                  <a:lnTo>
                    <a:pt x="2762249" y="440436"/>
                  </a:lnTo>
                  <a:lnTo>
                    <a:pt x="2806445" y="501523"/>
                  </a:lnTo>
                  <a:lnTo>
                    <a:pt x="2845562" y="564896"/>
                  </a:lnTo>
                  <a:lnTo>
                    <a:pt x="2853266" y="578149"/>
                  </a:lnTo>
                  <a:lnTo>
                    <a:pt x="2940934" y="526755"/>
                  </a:lnTo>
                  <a:lnTo>
                    <a:pt x="2912237" y="478536"/>
                  </a:lnTo>
                  <a:lnTo>
                    <a:pt x="2890139" y="443864"/>
                  </a:lnTo>
                  <a:lnTo>
                    <a:pt x="2865882" y="408939"/>
                  </a:lnTo>
                  <a:lnTo>
                    <a:pt x="2839466" y="374523"/>
                  </a:lnTo>
                  <a:lnTo>
                    <a:pt x="2811144" y="341375"/>
                  </a:lnTo>
                  <a:lnTo>
                    <a:pt x="2779903" y="309372"/>
                  </a:lnTo>
                  <a:lnTo>
                    <a:pt x="2745613" y="278891"/>
                  </a:lnTo>
                  <a:lnTo>
                    <a:pt x="2708402" y="250951"/>
                  </a:lnTo>
                  <a:lnTo>
                    <a:pt x="2668523" y="226060"/>
                  </a:lnTo>
                  <a:lnTo>
                    <a:pt x="2629535" y="204724"/>
                  </a:lnTo>
                  <a:lnTo>
                    <a:pt x="2589784" y="184276"/>
                  </a:lnTo>
                  <a:lnTo>
                    <a:pt x="2549143" y="164591"/>
                  </a:lnTo>
                  <a:lnTo>
                    <a:pt x="2507234" y="145796"/>
                  </a:lnTo>
                  <a:lnTo>
                    <a:pt x="2463672" y="127762"/>
                  </a:lnTo>
                  <a:lnTo>
                    <a:pt x="2418715" y="111125"/>
                  </a:lnTo>
                  <a:lnTo>
                    <a:pt x="2395346" y="102997"/>
                  </a:lnTo>
                  <a:lnTo>
                    <a:pt x="2391020" y="101600"/>
                  </a:lnTo>
                  <a:close/>
                </a:path>
                <a:path w="2999740" h="728344">
                  <a:moveTo>
                    <a:pt x="1654556" y="0"/>
                  </a:moveTo>
                  <a:lnTo>
                    <a:pt x="1583351" y="0"/>
                  </a:lnTo>
                  <a:lnTo>
                    <a:pt x="1546606" y="253"/>
                  </a:lnTo>
                  <a:lnTo>
                    <a:pt x="1429512" y="2286"/>
                  </a:lnTo>
                  <a:lnTo>
                    <a:pt x="1240789" y="8509"/>
                  </a:lnTo>
                  <a:lnTo>
                    <a:pt x="975867" y="21082"/>
                  </a:lnTo>
                  <a:lnTo>
                    <a:pt x="102362" y="74929"/>
                  </a:lnTo>
                  <a:lnTo>
                    <a:pt x="0" y="80137"/>
                  </a:lnTo>
                  <a:lnTo>
                    <a:pt x="4313" y="170941"/>
                  </a:lnTo>
                  <a:lnTo>
                    <a:pt x="4355" y="171831"/>
                  </a:lnTo>
                  <a:lnTo>
                    <a:pt x="4445" y="173736"/>
                  </a:lnTo>
                  <a:lnTo>
                    <a:pt x="4566" y="176275"/>
                  </a:lnTo>
                  <a:lnTo>
                    <a:pt x="4669" y="178435"/>
                  </a:lnTo>
                  <a:lnTo>
                    <a:pt x="4753" y="180212"/>
                  </a:lnTo>
                  <a:lnTo>
                    <a:pt x="4825" y="181737"/>
                  </a:lnTo>
                  <a:lnTo>
                    <a:pt x="1114552" y="115697"/>
                  </a:lnTo>
                  <a:lnTo>
                    <a:pt x="1305633" y="107823"/>
                  </a:lnTo>
                  <a:lnTo>
                    <a:pt x="1305083" y="107823"/>
                  </a:lnTo>
                  <a:lnTo>
                    <a:pt x="1491234" y="102615"/>
                  </a:lnTo>
                  <a:lnTo>
                    <a:pt x="1584367" y="101600"/>
                  </a:lnTo>
                  <a:lnTo>
                    <a:pt x="2391020" y="101600"/>
                  </a:lnTo>
                  <a:lnTo>
                    <a:pt x="2370963" y="95123"/>
                  </a:lnTo>
                  <a:lnTo>
                    <a:pt x="2321306" y="80390"/>
                  </a:lnTo>
                  <a:lnTo>
                    <a:pt x="2268346" y="66675"/>
                  </a:lnTo>
                  <a:lnTo>
                    <a:pt x="2212466" y="53975"/>
                  </a:lnTo>
                  <a:lnTo>
                    <a:pt x="2153285" y="42545"/>
                  </a:lnTo>
                  <a:lnTo>
                    <a:pt x="2090419" y="32385"/>
                  </a:lnTo>
                  <a:lnTo>
                    <a:pt x="2023617" y="23367"/>
                  </a:lnTo>
                  <a:lnTo>
                    <a:pt x="1952243" y="15621"/>
                  </a:lnTo>
                  <a:lnTo>
                    <a:pt x="1876552" y="9144"/>
                  </a:lnTo>
                  <a:lnTo>
                    <a:pt x="1836673" y="6350"/>
                  </a:lnTo>
                  <a:lnTo>
                    <a:pt x="1797571" y="4063"/>
                  </a:lnTo>
                  <a:lnTo>
                    <a:pt x="1798319" y="4063"/>
                  </a:lnTo>
                  <a:lnTo>
                    <a:pt x="1751584" y="2032"/>
                  </a:lnTo>
                  <a:lnTo>
                    <a:pt x="1704593" y="762"/>
                  </a:lnTo>
                  <a:lnTo>
                    <a:pt x="1654556" y="0"/>
                  </a:lnTo>
                  <a:close/>
                </a:path>
              </a:pathLst>
            </a:custGeom>
            <a:solidFill>
              <a:srgbClr val="FCB0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76500" y="240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rgbClr val="FCB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94405" y="2565400"/>
              <a:ext cx="3101340" cy="381000"/>
            </a:xfrm>
            <a:custGeom>
              <a:avLst/>
              <a:gdLst/>
              <a:ahLst/>
              <a:cxnLst/>
              <a:rect l="l" t="t" r="r" b="b"/>
              <a:pathLst>
                <a:path w="3101340" h="381000">
                  <a:moveTo>
                    <a:pt x="2899893" y="323172"/>
                  </a:moveTo>
                  <a:lnTo>
                    <a:pt x="2874391" y="367411"/>
                  </a:lnTo>
                  <a:lnTo>
                    <a:pt x="3101085" y="380873"/>
                  </a:lnTo>
                  <a:lnTo>
                    <a:pt x="3079768" y="348614"/>
                  </a:lnTo>
                  <a:lnTo>
                    <a:pt x="2943606" y="348614"/>
                  </a:lnTo>
                  <a:lnTo>
                    <a:pt x="2899893" y="323172"/>
                  </a:lnTo>
                  <a:close/>
                </a:path>
                <a:path w="3101340" h="381000">
                  <a:moveTo>
                    <a:pt x="2950552" y="235296"/>
                  </a:moveTo>
                  <a:lnTo>
                    <a:pt x="2899893" y="323172"/>
                  </a:lnTo>
                  <a:lnTo>
                    <a:pt x="2943606" y="348614"/>
                  </a:lnTo>
                  <a:lnTo>
                    <a:pt x="2994660" y="260858"/>
                  </a:lnTo>
                  <a:lnTo>
                    <a:pt x="2950552" y="235296"/>
                  </a:lnTo>
                  <a:close/>
                </a:path>
                <a:path w="3101340" h="381000">
                  <a:moveTo>
                    <a:pt x="2975864" y="191388"/>
                  </a:moveTo>
                  <a:lnTo>
                    <a:pt x="2950552" y="235296"/>
                  </a:lnTo>
                  <a:lnTo>
                    <a:pt x="2994660" y="260858"/>
                  </a:lnTo>
                  <a:lnTo>
                    <a:pt x="2943606" y="348614"/>
                  </a:lnTo>
                  <a:lnTo>
                    <a:pt x="3079768" y="348614"/>
                  </a:lnTo>
                  <a:lnTo>
                    <a:pt x="2975864" y="191388"/>
                  </a:lnTo>
                  <a:close/>
                </a:path>
                <a:path w="3101340" h="381000">
                  <a:moveTo>
                    <a:pt x="2659883" y="101853"/>
                  </a:moveTo>
                  <a:lnTo>
                    <a:pt x="948308" y="101853"/>
                  </a:lnTo>
                  <a:lnTo>
                    <a:pt x="1721231" y="109220"/>
                  </a:lnTo>
                  <a:lnTo>
                    <a:pt x="2025142" y="118999"/>
                  </a:lnTo>
                  <a:lnTo>
                    <a:pt x="2157222" y="125984"/>
                  </a:lnTo>
                  <a:lnTo>
                    <a:pt x="2217039" y="130048"/>
                  </a:lnTo>
                  <a:lnTo>
                    <a:pt x="2272030" y="134620"/>
                  </a:lnTo>
                  <a:lnTo>
                    <a:pt x="2321941" y="139446"/>
                  </a:lnTo>
                  <a:lnTo>
                    <a:pt x="2367788" y="144907"/>
                  </a:lnTo>
                  <a:lnTo>
                    <a:pt x="2411222" y="151002"/>
                  </a:lnTo>
                  <a:lnTo>
                    <a:pt x="2453005" y="157734"/>
                  </a:lnTo>
                  <a:lnTo>
                    <a:pt x="2491994" y="164846"/>
                  </a:lnTo>
                  <a:lnTo>
                    <a:pt x="2564003" y="180848"/>
                  </a:lnTo>
                  <a:lnTo>
                    <a:pt x="2628138" y="198374"/>
                  </a:lnTo>
                  <a:lnTo>
                    <a:pt x="2685415" y="217170"/>
                  </a:lnTo>
                  <a:lnTo>
                    <a:pt x="2736342" y="236982"/>
                  </a:lnTo>
                  <a:lnTo>
                    <a:pt x="2781808" y="257428"/>
                  </a:lnTo>
                  <a:lnTo>
                    <a:pt x="2822829" y="278129"/>
                  </a:lnTo>
                  <a:lnTo>
                    <a:pt x="2859913" y="299085"/>
                  </a:lnTo>
                  <a:lnTo>
                    <a:pt x="2894076" y="319786"/>
                  </a:lnTo>
                  <a:lnTo>
                    <a:pt x="2899893" y="323172"/>
                  </a:lnTo>
                  <a:lnTo>
                    <a:pt x="2950552" y="235296"/>
                  </a:lnTo>
                  <a:lnTo>
                    <a:pt x="2947543" y="233552"/>
                  </a:lnTo>
                  <a:lnTo>
                    <a:pt x="2929509" y="222250"/>
                  </a:lnTo>
                  <a:lnTo>
                    <a:pt x="2890773" y="199516"/>
                  </a:lnTo>
                  <a:lnTo>
                    <a:pt x="2847721" y="176529"/>
                  </a:lnTo>
                  <a:lnTo>
                    <a:pt x="2800222" y="153924"/>
                  </a:lnTo>
                  <a:lnTo>
                    <a:pt x="2747010" y="131699"/>
                  </a:lnTo>
                  <a:lnTo>
                    <a:pt x="2688082" y="110616"/>
                  </a:lnTo>
                  <a:lnTo>
                    <a:pt x="2659883" y="101853"/>
                  </a:lnTo>
                  <a:close/>
                </a:path>
                <a:path w="3101340" h="381000">
                  <a:moveTo>
                    <a:pt x="398229" y="102615"/>
                  </a:moveTo>
                  <a:lnTo>
                    <a:pt x="148589" y="102615"/>
                  </a:lnTo>
                  <a:lnTo>
                    <a:pt x="203454" y="102870"/>
                  </a:lnTo>
                  <a:lnTo>
                    <a:pt x="263017" y="102870"/>
                  </a:lnTo>
                  <a:lnTo>
                    <a:pt x="398229" y="102615"/>
                  </a:lnTo>
                  <a:close/>
                </a:path>
                <a:path w="3101340" h="381000">
                  <a:moveTo>
                    <a:pt x="540384" y="102235"/>
                  </a:moveTo>
                  <a:lnTo>
                    <a:pt x="68622" y="102235"/>
                  </a:lnTo>
                  <a:lnTo>
                    <a:pt x="113326" y="102615"/>
                  </a:lnTo>
                  <a:lnTo>
                    <a:pt x="428561" y="102615"/>
                  </a:lnTo>
                  <a:lnTo>
                    <a:pt x="540384" y="102235"/>
                  </a:lnTo>
                  <a:close/>
                </a:path>
                <a:path w="3101340" h="381000">
                  <a:moveTo>
                    <a:pt x="176402" y="1142"/>
                  </a:moveTo>
                  <a:lnTo>
                    <a:pt x="16114" y="1142"/>
                  </a:lnTo>
                  <a:lnTo>
                    <a:pt x="16086" y="3428"/>
                  </a:lnTo>
                  <a:lnTo>
                    <a:pt x="15979" y="11937"/>
                  </a:lnTo>
                  <a:lnTo>
                    <a:pt x="15868" y="20827"/>
                  </a:lnTo>
                  <a:lnTo>
                    <a:pt x="15770" y="28701"/>
                  </a:lnTo>
                  <a:lnTo>
                    <a:pt x="15649" y="38353"/>
                  </a:lnTo>
                  <a:lnTo>
                    <a:pt x="15540" y="47116"/>
                  </a:lnTo>
                  <a:lnTo>
                    <a:pt x="15413" y="57276"/>
                  </a:lnTo>
                  <a:lnTo>
                    <a:pt x="15316" y="65024"/>
                  </a:lnTo>
                  <a:lnTo>
                    <a:pt x="15214" y="73151"/>
                  </a:lnTo>
                  <a:lnTo>
                    <a:pt x="15106" y="81787"/>
                  </a:lnTo>
                  <a:lnTo>
                    <a:pt x="14990" y="91059"/>
                  </a:lnTo>
                  <a:lnTo>
                    <a:pt x="14870" y="100711"/>
                  </a:lnTo>
                  <a:lnTo>
                    <a:pt x="14858" y="101600"/>
                  </a:lnTo>
                  <a:lnTo>
                    <a:pt x="63436" y="102235"/>
                  </a:lnTo>
                  <a:lnTo>
                    <a:pt x="577850" y="102235"/>
                  </a:lnTo>
                  <a:lnTo>
                    <a:pt x="2659883" y="101853"/>
                  </a:lnTo>
                  <a:lnTo>
                    <a:pt x="2622422" y="91059"/>
                  </a:lnTo>
                  <a:lnTo>
                    <a:pt x="2549906" y="73151"/>
                  </a:lnTo>
                  <a:lnTo>
                    <a:pt x="2510409" y="65024"/>
                  </a:lnTo>
                  <a:lnTo>
                    <a:pt x="2469007" y="57276"/>
                  </a:lnTo>
                  <a:lnTo>
                    <a:pt x="2425954" y="50419"/>
                  </a:lnTo>
                  <a:lnTo>
                    <a:pt x="2356358" y="41148"/>
                  </a:lnTo>
                  <a:lnTo>
                    <a:pt x="2280285" y="33400"/>
                  </a:lnTo>
                  <a:lnTo>
                    <a:pt x="2223897" y="28701"/>
                  </a:lnTo>
                  <a:lnTo>
                    <a:pt x="2098167" y="20827"/>
                  </a:lnTo>
                  <a:lnTo>
                    <a:pt x="1957196" y="14477"/>
                  </a:lnTo>
                  <a:lnTo>
                    <a:pt x="1640840" y="5969"/>
                  </a:lnTo>
                  <a:lnTo>
                    <a:pt x="1231376" y="1270"/>
                  </a:lnTo>
                  <a:lnTo>
                    <a:pt x="203835" y="1270"/>
                  </a:lnTo>
                  <a:lnTo>
                    <a:pt x="176402" y="1142"/>
                  </a:lnTo>
                  <a:close/>
                </a:path>
                <a:path w="3101340" h="381000">
                  <a:moveTo>
                    <a:pt x="948308" y="253"/>
                  </a:moveTo>
                  <a:lnTo>
                    <a:pt x="697230" y="253"/>
                  </a:lnTo>
                  <a:lnTo>
                    <a:pt x="577596" y="635"/>
                  </a:lnTo>
                  <a:lnTo>
                    <a:pt x="263017" y="1270"/>
                  </a:lnTo>
                  <a:lnTo>
                    <a:pt x="1231376" y="1270"/>
                  </a:lnTo>
                  <a:lnTo>
                    <a:pt x="948308" y="253"/>
                  </a:lnTo>
                  <a:close/>
                </a:path>
                <a:path w="3101340" h="381000">
                  <a:moveTo>
                    <a:pt x="16121" y="635"/>
                  </a:moveTo>
                  <a:lnTo>
                    <a:pt x="0" y="635"/>
                  </a:lnTo>
                  <a:lnTo>
                    <a:pt x="198627" y="1142"/>
                  </a:lnTo>
                  <a:lnTo>
                    <a:pt x="16114" y="1142"/>
                  </a:lnTo>
                  <a:lnTo>
                    <a:pt x="16121" y="635"/>
                  </a:lnTo>
                  <a:close/>
                </a:path>
                <a:path w="3101340" h="381000">
                  <a:moveTo>
                    <a:pt x="540131" y="635"/>
                  </a:moveTo>
                  <a:lnTo>
                    <a:pt x="69765" y="635"/>
                  </a:lnTo>
                  <a:lnTo>
                    <a:pt x="128862" y="1142"/>
                  </a:lnTo>
                  <a:lnTo>
                    <a:pt x="391286" y="1142"/>
                  </a:lnTo>
                  <a:lnTo>
                    <a:pt x="540131" y="635"/>
                  </a:lnTo>
                  <a:close/>
                </a:path>
                <a:path w="3101340" h="381000">
                  <a:moveTo>
                    <a:pt x="16129" y="0"/>
                  </a:moveTo>
                  <a:lnTo>
                    <a:pt x="16121" y="635"/>
                  </a:lnTo>
                  <a:lnTo>
                    <a:pt x="64706" y="635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FCB0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10100" y="2794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rgbClr val="FCB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47107" y="3090291"/>
              <a:ext cx="2585720" cy="574675"/>
            </a:xfrm>
            <a:custGeom>
              <a:avLst/>
              <a:gdLst/>
              <a:ahLst/>
              <a:cxnLst/>
              <a:rect l="l" t="t" r="r" b="b"/>
              <a:pathLst>
                <a:path w="2585720" h="574675">
                  <a:moveTo>
                    <a:pt x="40385" y="0"/>
                  </a:moveTo>
                  <a:lnTo>
                    <a:pt x="0" y="93345"/>
                  </a:lnTo>
                  <a:lnTo>
                    <a:pt x="17652" y="100964"/>
                  </a:lnTo>
                  <a:lnTo>
                    <a:pt x="36321" y="109474"/>
                  </a:lnTo>
                  <a:lnTo>
                    <a:pt x="105790" y="142367"/>
                  </a:lnTo>
                  <a:lnTo>
                    <a:pt x="287654" y="231775"/>
                  </a:lnTo>
                  <a:lnTo>
                    <a:pt x="468375" y="318388"/>
                  </a:lnTo>
                  <a:lnTo>
                    <a:pt x="544829" y="353568"/>
                  </a:lnTo>
                  <a:lnTo>
                    <a:pt x="622172" y="387985"/>
                  </a:lnTo>
                  <a:lnTo>
                    <a:pt x="699896" y="421005"/>
                  </a:lnTo>
                  <a:lnTo>
                    <a:pt x="738758" y="436880"/>
                  </a:lnTo>
                  <a:lnTo>
                    <a:pt x="777322" y="452120"/>
                  </a:lnTo>
                  <a:lnTo>
                    <a:pt x="815688" y="466598"/>
                  </a:lnTo>
                  <a:lnTo>
                    <a:pt x="852677" y="480060"/>
                  </a:lnTo>
                  <a:lnTo>
                    <a:pt x="889888" y="492887"/>
                  </a:lnTo>
                  <a:lnTo>
                    <a:pt x="961897" y="515493"/>
                  </a:lnTo>
                  <a:lnTo>
                    <a:pt x="1030731" y="533654"/>
                  </a:lnTo>
                  <a:lnTo>
                    <a:pt x="1095755" y="546862"/>
                  </a:lnTo>
                  <a:lnTo>
                    <a:pt x="1159382" y="557022"/>
                  </a:lnTo>
                  <a:lnTo>
                    <a:pt x="1253870" y="567690"/>
                  </a:lnTo>
                  <a:lnTo>
                    <a:pt x="1316863" y="572135"/>
                  </a:lnTo>
                  <a:lnTo>
                    <a:pt x="1379346" y="574294"/>
                  </a:lnTo>
                  <a:lnTo>
                    <a:pt x="1441322" y="574548"/>
                  </a:lnTo>
                  <a:lnTo>
                    <a:pt x="1502537" y="572897"/>
                  </a:lnTo>
                  <a:lnTo>
                    <a:pt x="1562989" y="569468"/>
                  </a:lnTo>
                  <a:lnTo>
                    <a:pt x="1622551" y="564261"/>
                  </a:lnTo>
                  <a:lnTo>
                    <a:pt x="1680971" y="557530"/>
                  </a:lnTo>
                  <a:lnTo>
                    <a:pt x="1738248" y="549275"/>
                  </a:lnTo>
                  <a:lnTo>
                    <a:pt x="1794256" y="539623"/>
                  </a:lnTo>
                  <a:lnTo>
                    <a:pt x="1848739" y="528701"/>
                  </a:lnTo>
                  <a:lnTo>
                    <a:pt x="1901697" y="516636"/>
                  </a:lnTo>
                  <a:lnTo>
                    <a:pt x="1953133" y="503300"/>
                  </a:lnTo>
                  <a:lnTo>
                    <a:pt x="2002663" y="489204"/>
                  </a:lnTo>
                  <a:lnTo>
                    <a:pt x="2049981" y="472948"/>
                  </a:lnTo>
                  <a:lnTo>
                    <a:pt x="1386511" y="472948"/>
                  </a:lnTo>
                  <a:lnTo>
                    <a:pt x="1323847" y="470662"/>
                  </a:lnTo>
                  <a:lnTo>
                    <a:pt x="1264412" y="466598"/>
                  </a:lnTo>
                  <a:lnTo>
                    <a:pt x="1204087" y="460375"/>
                  </a:lnTo>
                  <a:lnTo>
                    <a:pt x="1144523" y="452120"/>
                  </a:lnTo>
                  <a:lnTo>
                    <a:pt x="1084960" y="441451"/>
                  </a:lnTo>
                  <a:lnTo>
                    <a:pt x="1023746" y="427355"/>
                  </a:lnTo>
                  <a:lnTo>
                    <a:pt x="957706" y="408178"/>
                  </a:lnTo>
                  <a:lnTo>
                    <a:pt x="887476" y="384556"/>
                  </a:lnTo>
                  <a:lnTo>
                    <a:pt x="851153" y="371348"/>
                  </a:lnTo>
                  <a:lnTo>
                    <a:pt x="814451" y="357505"/>
                  </a:lnTo>
                  <a:lnTo>
                    <a:pt x="739520" y="327533"/>
                  </a:lnTo>
                  <a:lnTo>
                    <a:pt x="663447" y="295148"/>
                  </a:lnTo>
                  <a:lnTo>
                    <a:pt x="587120" y="261238"/>
                  </a:lnTo>
                  <a:lnTo>
                    <a:pt x="511682" y="226568"/>
                  </a:lnTo>
                  <a:lnTo>
                    <a:pt x="299084" y="124206"/>
                  </a:lnTo>
                  <a:lnTo>
                    <a:pt x="124332" y="38608"/>
                  </a:lnTo>
                  <a:lnTo>
                    <a:pt x="100583" y="27305"/>
                  </a:lnTo>
                  <a:lnTo>
                    <a:pt x="58038" y="7620"/>
                  </a:lnTo>
                  <a:lnTo>
                    <a:pt x="40385" y="0"/>
                  </a:lnTo>
                  <a:close/>
                </a:path>
                <a:path w="2585720" h="574675">
                  <a:moveTo>
                    <a:pt x="2396548" y="123684"/>
                  </a:moveTo>
                  <a:lnTo>
                    <a:pt x="2340864" y="170180"/>
                  </a:lnTo>
                  <a:lnTo>
                    <a:pt x="2304161" y="200025"/>
                  </a:lnTo>
                  <a:lnTo>
                    <a:pt x="2266315" y="229743"/>
                  </a:lnTo>
                  <a:lnTo>
                    <a:pt x="2227071" y="258572"/>
                  </a:lnTo>
                  <a:lnTo>
                    <a:pt x="2186940" y="286385"/>
                  </a:lnTo>
                  <a:lnTo>
                    <a:pt x="2145284" y="312674"/>
                  </a:lnTo>
                  <a:lnTo>
                    <a:pt x="2103500" y="336676"/>
                  </a:lnTo>
                  <a:lnTo>
                    <a:pt x="2060956" y="358013"/>
                  </a:lnTo>
                  <a:lnTo>
                    <a:pt x="2018284" y="376428"/>
                  </a:lnTo>
                  <a:lnTo>
                    <a:pt x="1974722" y="391541"/>
                  </a:lnTo>
                  <a:lnTo>
                    <a:pt x="1927733" y="405003"/>
                  </a:lnTo>
                  <a:lnTo>
                    <a:pt x="1879091" y="417575"/>
                  </a:lnTo>
                  <a:lnTo>
                    <a:pt x="1828799" y="429133"/>
                  </a:lnTo>
                  <a:lnTo>
                    <a:pt x="1776857" y="439547"/>
                  </a:lnTo>
                  <a:lnTo>
                    <a:pt x="1723643" y="448691"/>
                  </a:lnTo>
                  <a:lnTo>
                    <a:pt x="1669288" y="456692"/>
                  </a:lnTo>
                  <a:lnTo>
                    <a:pt x="1613662" y="463042"/>
                  </a:lnTo>
                  <a:lnTo>
                    <a:pt x="1557146" y="467995"/>
                  </a:lnTo>
                  <a:lnTo>
                    <a:pt x="1499742" y="471424"/>
                  </a:lnTo>
                  <a:lnTo>
                    <a:pt x="1441703" y="472948"/>
                  </a:lnTo>
                  <a:lnTo>
                    <a:pt x="2049981" y="472948"/>
                  </a:lnTo>
                  <a:lnTo>
                    <a:pt x="2102612" y="450850"/>
                  </a:lnTo>
                  <a:lnTo>
                    <a:pt x="2150364" y="426847"/>
                  </a:lnTo>
                  <a:lnTo>
                    <a:pt x="2196718" y="400304"/>
                  </a:lnTo>
                  <a:lnTo>
                    <a:pt x="2241295" y="372237"/>
                  </a:lnTo>
                  <a:lnTo>
                    <a:pt x="2284729" y="342264"/>
                  </a:lnTo>
                  <a:lnTo>
                    <a:pt x="2326513" y="311531"/>
                  </a:lnTo>
                  <a:lnTo>
                    <a:pt x="2366644" y="280162"/>
                  </a:lnTo>
                  <a:lnTo>
                    <a:pt x="2404998" y="248920"/>
                  </a:lnTo>
                  <a:lnTo>
                    <a:pt x="2460940" y="202301"/>
                  </a:lnTo>
                  <a:lnTo>
                    <a:pt x="2396548" y="123684"/>
                  </a:lnTo>
                  <a:close/>
                </a:path>
                <a:path w="2585720" h="574675">
                  <a:moveTo>
                    <a:pt x="2559874" y="91439"/>
                  </a:moveTo>
                  <a:lnTo>
                    <a:pt x="2435224" y="91439"/>
                  </a:lnTo>
                  <a:lnTo>
                    <a:pt x="2500248" y="169545"/>
                  </a:lnTo>
                  <a:lnTo>
                    <a:pt x="2460940" y="202301"/>
                  </a:lnTo>
                  <a:lnTo>
                    <a:pt x="2492883" y="241300"/>
                  </a:lnTo>
                  <a:lnTo>
                    <a:pt x="2559874" y="91439"/>
                  </a:lnTo>
                  <a:close/>
                </a:path>
                <a:path w="2585720" h="574675">
                  <a:moveTo>
                    <a:pt x="2435224" y="91439"/>
                  </a:moveTo>
                  <a:lnTo>
                    <a:pt x="2396548" y="123684"/>
                  </a:lnTo>
                  <a:lnTo>
                    <a:pt x="2460940" y="202301"/>
                  </a:lnTo>
                  <a:lnTo>
                    <a:pt x="2500248" y="169545"/>
                  </a:lnTo>
                  <a:lnTo>
                    <a:pt x="2435224" y="91439"/>
                  </a:lnTo>
                  <a:close/>
                </a:path>
                <a:path w="2585720" h="574675">
                  <a:moveTo>
                    <a:pt x="2585592" y="33909"/>
                  </a:moveTo>
                  <a:lnTo>
                    <a:pt x="2364104" y="84074"/>
                  </a:lnTo>
                  <a:lnTo>
                    <a:pt x="2396548" y="123684"/>
                  </a:lnTo>
                  <a:lnTo>
                    <a:pt x="2435224" y="91439"/>
                  </a:lnTo>
                  <a:lnTo>
                    <a:pt x="2559874" y="91439"/>
                  </a:lnTo>
                  <a:lnTo>
                    <a:pt x="2585592" y="33909"/>
                  </a:lnTo>
                  <a:close/>
                </a:path>
              </a:pathLst>
            </a:custGeom>
            <a:solidFill>
              <a:srgbClr val="FCB0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463800" y="36021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496"/>
                  </a:lnTo>
                  <a:lnTo>
                    <a:pt x="439233" y="139571"/>
                  </a:lnTo>
                  <a:lnTo>
                    <a:pt x="418154" y="100738"/>
                  </a:lnTo>
                  <a:lnTo>
                    <a:pt x="390239" y="66913"/>
                  </a:lnTo>
                  <a:lnTo>
                    <a:pt x="356406" y="39011"/>
                  </a:lnTo>
                  <a:lnTo>
                    <a:pt x="317575" y="17948"/>
                  </a:lnTo>
                  <a:lnTo>
                    <a:pt x="274666" y="4639"/>
                  </a:lnTo>
                  <a:lnTo>
                    <a:pt x="228600" y="0"/>
                  </a:lnTo>
                  <a:lnTo>
                    <a:pt x="182533" y="4639"/>
                  </a:lnTo>
                  <a:lnTo>
                    <a:pt x="139624" y="17948"/>
                  </a:lnTo>
                  <a:lnTo>
                    <a:pt x="100793" y="39011"/>
                  </a:lnTo>
                  <a:lnTo>
                    <a:pt x="66960" y="66913"/>
                  </a:lnTo>
                  <a:lnTo>
                    <a:pt x="39045" y="100738"/>
                  </a:lnTo>
                  <a:lnTo>
                    <a:pt x="17966" y="139571"/>
                  </a:lnTo>
                  <a:lnTo>
                    <a:pt x="4644" y="18249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rgbClr val="FCB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7095" y="3175000"/>
              <a:ext cx="3766185" cy="1093470"/>
            </a:xfrm>
            <a:custGeom>
              <a:avLst/>
              <a:gdLst/>
              <a:ahLst/>
              <a:cxnLst/>
              <a:rect l="l" t="t" r="r" b="b"/>
              <a:pathLst>
                <a:path w="3766184" h="1093470">
                  <a:moveTo>
                    <a:pt x="13208" y="787907"/>
                  </a:moveTo>
                  <a:lnTo>
                    <a:pt x="0" y="888619"/>
                  </a:lnTo>
                  <a:lnTo>
                    <a:pt x="26797" y="892175"/>
                  </a:lnTo>
                  <a:lnTo>
                    <a:pt x="88646" y="901573"/>
                  </a:lnTo>
                  <a:lnTo>
                    <a:pt x="718057" y="1009014"/>
                  </a:lnTo>
                  <a:lnTo>
                    <a:pt x="953007" y="1043939"/>
                  </a:lnTo>
                  <a:lnTo>
                    <a:pt x="1071371" y="1059180"/>
                  </a:lnTo>
                  <a:lnTo>
                    <a:pt x="1188720" y="1072261"/>
                  </a:lnTo>
                  <a:lnTo>
                    <a:pt x="1303401" y="1082548"/>
                  </a:lnTo>
                  <a:lnTo>
                    <a:pt x="1414526" y="1089787"/>
                  </a:lnTo>
                  <a:lnTo>
                    <a:pt x="1468501" y="1091945"/>
                  </a:lnTo>
                  <a:lnTo>
                    <a:pt x="1520952" y="1093216"/>
                  </a:lnTo>
                  <a:lnTo>
                    <a:pt x="1571625" y="1093216"/>
                  </a:lnTo>
                  <a:lnTo>
                    <a:pt x="1620646" y="1092200"/>
                  </a:lnTo>
                  <a:lnTo>
                    <a:pt x="1715896" y="1087755"/>
                  </a:lnTo>
                  <a:lnTo>
                    <a:pt x="1811528" y="1081024"/>
                  </a:lnTo>
                  <a:lnTo>
                    <a:pt x="1907032" y="1072261"/>
                  </a:lnTo>
                  <a:lnTo>
                    <a:pt x="2002408" y="1061212"/>
                  </a:lnTo>
                  <a:lnTo>
                    <a:pt x="2097151" y="1048257"/>
                  </a:lnTo>
                  <a:lnTo>
                    <a:pt x="2191258" y="1033144"/>
                  </a:lnTo>
                  <a:lnTo>
                    <a:pt x="2284095" y="1016000"/>
                  </a:lnTo>
                  <a:lnTo>
                    <a:pt x="2375535" y="997204"/>
                  </a:lnTo>
                  <a:lnTo>
                    <a:pt x="2399658" y="991616"/>
                  </a:lnTo>
                  <a:lnTo>
                    <a:pt x="1523111" y="991616"/>
                  </a:lnTo>
                  <a:lnTo>
                    <a:pt x="1478294" y="990600"/>
                  </a:lnTo>
                  <a:lnTo>
                    <a:pt x="1475732" y="990600"/>
                  </a:lnTo>
                  <a:lnTo>
                    <a:pt x="1421003" y="988313"/>
                  </a:lnTo>
                  <a:lnTo>
                    <a:pt x="1312545" y="981456"/>
                  </a:lnTo>
                  <a:lnTo>
                    <a:pt x="1199895" y="971169"/>
                  </a:lnTo>
                  <a:lnTo>
                    <a:pt x="1084326" y="958342"/>
                  </a:lnTo>
                  <a:lnTo>
                    <a:pt x="967486" y="943356"/>
                  </a:lnTo>
                  <a:lnTo>
                    <a:pt x="850265" y="926592"/>
                  </a:lnTo>
                  <a:lnTo>
                    <a:pt x="621030" y="890269"/>
                  </a:lnTo>
                  <a:lnTo>
                    <a:pt x="104393" y="801243"/>
                  </a:lnTo>
                  <a:lnTo>
                    <a:pt x="40131" y="791463"/>
                  </a:lnTo>
                  <a:lnTo>
                    <a:pt x="13208" y="787907"/>
                  </a:lnTo>
                  <a:close/>
                </a:path>
                <a:path w="3766184" h="1093470">
                  <a:moveTo>
                    <a:pt x="3593977" y="119753"/>
                  </a:moveTo>
                  <a:lnTo>
                    <a:pt x="3590544" y="123698"/>
                  </a:lnTo>
                  <a:lnTo>
                    <a:pt x="3570986" y="147700"/>
                  </a:lnTo>
                  <a:lnTo>
                    <a:pt x="3551301" y="172212"/>
                  </a:lnTo>
                  <a:lnTo>
                    <a:pt x="3510026" y="222758"/>
                  </a:lnTo>
                  <a:lnTo>
                    <a:pt x="3444240" y="300989"/>
                  </a:lnTo>
                  <a:lnTo>
                    <a:pt x="3397757" y="353822"/>
                  </a:lnTo>
                  <a:lnTo>
                    <a:pt x="3349244" y="406273"/>
                  </a:lnTo>
                  <a:lnTo>
                    <a:pt x="3298698" y="457581"/>
                  </a:lnTo>
                  <a:lnTo>
                    <a:pt x="3245866" y="507238"/>
                  </a:lnTo>
                  <a:lnTo>
                    <a:pt x="3190875" y="554482"/>
                  </a:lnTo>
                  <a:lnTo>
                    <a:pt x="3133979" y="598551"/>
                  </a:lnTo>
                  <a:lnTo>
                    <a:pt x="3074924" y="638682"/>
                  </a:lnTo>
                  <a:lnTo>
                    <a:pt x="3013964" y="674497"/>
                  </a:lnTo>
                  <a:lnTo>
                    <a:pt x="2949067" y="706374"/>
                  </a:lnTo>
                  <a:lnTo>
                    <a:pt x="2879852" y="736726"/>
                  </a:lnTo>
                  <a:lnTo>
                    <a:pt x="2843911" y="751332"/>
                  </a:lnTo>
                  <a:lnTo>
                    <a:pt x="2807081" y="765682"/>
                  </a:lnTo>
                  <a:lnTo>
                    <a:pt x="2769235" y="779652"/>
                  </a:lnTo>
                  <a:lnTo>
                    <a:pt x="2731008" y="793242"/>
                  </a:lnTo>
                  <a:lnTo>
                    <a:pt x="2691638" y="806450"/>
                  </a:lnTo>
                  <a:lnTo>
                    <a:pt x="2651760" y="819276"/>
                  </a:lnTo>
                  <a:lnTo>
                    <a:pt x="2610866" y="831723"/>
                  </a:lnTo>
                  <a:lnTo>
                    <a:pt x="2569718" y="843788"/>
                  </a:lnTo>
                  <a:lnTo>
                    <a:pt x="2528062" y="855344"/>
                  </a:lnTo>
                  <a:lnTo>
                    <a:pt x="2442464" y="877316"/>
                  </a:lnTo>
                  <a:lnTo>
                    <a:pt x="2354961" y="897636"/>
                  </a:lnTo>
                  <a:lnTo>
                    <a:pt x="2265680" y="916177"/>
                  </a:lnTo>
                  <a:lnTo>
                    <a:pt x="2175129" y="932814"/>
                  </a:lnTo>
                  <a:lnTo>
                    <a:pt x="2083434" y="947547"/>
                  </a:lnTo>
                  <a:lnTo>
                    <a:pt x="1990725" y="960247"/>
                  </a:lnTo>
                  <a:lnTo>
                    <a:pt x="1896538" y="971169"/>
                  </a:lnTo>
                  <a:lnTo>
                    <a:pt x="1896263" y="971169"/>
                  </a:lnTo>
                  <a:lnTo>
                    <a:pt x="1804416" y="979677"/>
                  </a:lnTo>
                  <a:lnTo>
                    <a:pt x="1711198" y="986282"/>
                  </a:lnTo>
                  <a:lnTo>
                    <a:pt x="1618488" y="990600"/>
                  </a:lnTo>
                  <a:lnTo>
                    <a:pt x="1571879" y="991616"/>
                  </a:lnTo>
                  <a:lnTo>
                    <a:pt x="2399658" y="991616"/>
                  </a:lnTo>
                  <a:lnTo>
                    <a:pt x="2465451" y="976376"/>
                  </a:lnTo>
                  <a:lnTo>
                    <a:pt x="2553335" y="953769"/>
                  </a:lnTo>
                  <a:lnTo>
                    <a:pt x="2596896" y="941705"/>
                  </a:lnTo>
                  <a:lnTo>
                    <a:pt x="2639568" y="929258"/>
                  </a:lnTo>
                  <a:lnTo>
                    <a:pt x="2681351" y="916432"/>
                  </a:lnTo>
                  <a:lnTo>
                    <a:pt x="2722626" y="903224"/>
                  </a:lnTo>
                  <a:lnTo>
                    <a:pt x="2763266" y="889507"/>
                  </a:lnTo>
                  <a:lnTo>
                    <a:pt x="2803271" y="875411"/>
                  </a:lnTo>
                  <a:lnTo>
                    <a:pt x="2842260" y="860932"/>
                  </a:lnTo>
                  <a:lnTo>
                    <a:pt x="2880614" y="846074"/>
                  </a:lnTo>
                  <a:lnTo>
                    <a:pt x="2918333" y="830707"/>
                  </a:lnTo>
                  <a:lnTo>
                    <a:pt x="2954909" y="815086"/>
                  </a:lnTo>
                  <a:lnTo>
                    <a:pt x="2990596" y="799083"/>
                  </a:lnTo>
                  <a:lnTo>
                    <a:pt x="3025521" y="782574"/>
                  </a:lnTo>
                  <a:lnTo>
                    <a:pt x="3060065" y="765048"/>
                  </a:lnTo>
                  <a:lnTo>
                    <a:pt x="3094482" y="745744"/>
                  </a:lnTo>
                  <a:lnTo>
                    <a:pt x="3127756" y="725551"/>
                  </a:lnTo>
                  <a:lnTo>
                    <a:pt x="3160522" y="703961"/>
                  </a:lnTo>
                  <a:lnTo>
                    <a:pt x="3192399" y="681608"/>
                  </a:lnTo>
                  <a:lnTo>
                    <a:pt x="3223641" y="658241"/>
                  </a:lnTo>
                  <a:lnTo>
                    <a:pt x="3254121" y="633983"/>
                  </a:lnTo>
                  <a:lnTo>
                    <a:pt x="3283966" y="609092"/>
                  </a:lnTo>
                  <a:lnTo>
                    <a:pt x="3312922" y="583692"/>
                  </a:lnTo>
                  <a:lnTo>
                    <a:pt x="3341243" y="557402"/>
                  </a:lnTo>
                  <a:lnTo>
                    <a:pt x="3368929" y="530987"/>
                  </a:lnTo>
                  <a:lnTo>
                    <a:pt x="3395979" y="504063"/>
                  </a:lnTo>
                  <a:lnTo>
                    <a:pt x="3447923" y="449706"/>
                  </a:lnTo>
                  <a:lnTo>
                    <a:pt x="3497199" y="394970"/>
                  </a:lnTo>
                  <a:lnTo>
                    <a:pt x="3544062" y="340487"/>
                  </a:lnTo>
                  <a:lnTo>
                    <a:pt x="3588257" y="287527"/>
                  </a:lnTo>
                  <a:lnTo>
                    <a:pt x="3630040" y="236347"/>
                  </a:lnTo>
                  <a:lnTo>
                    <a:pt x="3650106" y="211454"/>
                  </a:lnTo>
                  <a:lnTo>
                    <a:pt x="3669410" y="187705"/>
                  </a:lnTo>
                  <a:lnTo>
                    <a:pt x="3670419" y="186552"/>
                  </a:lnTo>
                  <a:lnTo>
                    <a:pt x="3593977" y="119753"/>
                  </a:lnTo>
                  <a:close/>
                </a:path>
                <a:path w="3766184" h="1093470">
                  <a:moveTo>
                    <a:pt x="3744620" y="81534"/>
                  </a:moveTo>
                  <a:lnTo>
                    <a:pt x="3627247" y="81534"/>
                  </a:lnTo>
                  <a:lnTo>
                    <a:pt x="3703954" y="148209"/>
                  </a:lnTo>
                  <a:lnTo>
                    <a:pt x="3670419" y="186552"/>
                  </a:lnTo>
                  <a:lnTo>
                    <a:pt x="3708654" y="219963"/>
                  </a:lnTo>
                  <a:lnTo>
                    <a:pt x="3744620" y="81534"/>
                  </a:lnTo>
                  <a:close/>
                </a:path>
                <a:path w="3766184" h="1093470">
                  <a:moveTo>
                    <a:pt x="3627247" y="81534"/>
                  </a:moveTo>
                  <a:lnTo>
                    <a:pt x="3593977" y="119753"/>
                  </a:lnTo>
                  <a:lnTo>
                    <a:pt x="3670419" y="186552"/>
                  </a:lnTo>
                  <a:lnTo>
                    <a:pt x="3703954" y="148209"/>
                  </a:lnTo>
                  <a:lnTo>
                    <a:pt x="3627247" y="81534"/>
                  </a:lnTo>
                  <a:close/>
                </a:path>
                <a:path w="3766184" h="1093470">
                  <a:moveTo>
                    <a:pt x="3765804" y="0"/>
                  </a:moveTo>
                  <a:lnTo>
                    <a:pt x="3555619" y="86233"/>
                  </a:lnTo>
                  <a:lnTo>
                    <a:pt x="3593977" y="119753"/>
                  </a:lnTo>
                  <a:lnTo>
                    <a:pt x="3627247" y="81534"/>
                  </a:lnTo>
                  <a:lnTo>
                    <a:pt x="3744620" y="81534"/>
                  </a:lnTo>
                  <a:lnTo>
                    <a:pt x="3765804" y="0"/>
                  </a:lnTo>
                  <a:close/>
                </a:path>
              </a:pathLst>
            </a:custGeom>
            <a:solidFill>
              <a:srgbClr val="FCB0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4225" y="2251075"/>
              <a:ext cx="4575175" cy="1597025"/>
            </a:xfrm>
            <a:custGeom>
              <a:avLst/>
              <a:gdLst/>
              <a:ahLst/>
              <a:cxnLst/>
              <a:rect l="l" t="t" r="r" b="b"/>
              <a:pathLst>
                <a:path w="4575175" h="1597025">
                  <a:moveTo>
                    <a:pt x="0" y="0"/>
                  </a:moveTo>
                  <a:lnTo>
                    <a:pt x="4445000" y="0"/>
                  </a:lnTo>
                </a:path>
                <a:path w="4575175" h="1597025">
                  <a:moveTo>
                    <a:pt x="130175" y="390525"/>
                  </a:moveTo>
                  <a:lnTo>
                    <a:pt x="4575175" y="390525"/>
                  </a:lnTo>
                </a:path>
                <a:path w="4575175" h="1597025">
                  <a:moveTo>
                    <a:pt x="130175" y="784225"/>
                  </a:moveTo>
                  <a:lnTo>
                    <a:pt x="4575175" y="784225"/>
                  </a:lnTo>
                </a:path>
                <a:path w="4575175" h="1597025">
                  <a:moveTo>
                    <a:pt x="130175" y="1597025"/>
                  </a:moveTo>
                  <a:lnTo>
                    <a:pt x="4575175" y="1597025"/>
                  </a:lnTo>
                </a:path>
              </a:pathLst>
            </a:custGeom>
            <a:ln w="76200">
              <a:solidFill>
                <a:srgbClr val="AE6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86351" y="4208524"/>
              <a:ext cx="4557522" cy="2649474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F120935-E5D4-1E0F-0270-FC8434CCEAF5}"/>
                  </a:ext>
                </a:extLst>
              </p14:cNvPr>
              <p14:cNvContentPartPr/>
              <p14:nvPr/>
            </p14:nvContentPartPr>
            <p14:xfrm>
              <a:off x="-1168640" y="2158827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F120935-E5D4-1E0F-0270-FC8434CCEAF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1177640" y="21498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EAB6755-44BC-83E5-7911-12B7DA6C98DF}"/>
                  </a:ext>
                </a:extLst>
              </p14:cNvPr>
              <p14:cNvContentPartPr/>
              <p14:nvPr/>
            </p14:nvContentPartPr>
            <p14:xfrm>
              <a:off x="2928880" y="2835987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EAB6755-44BC-83E5-7911-12B7DA6C98D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20240" y="28273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B1B76F5-6975-9E3B-5D13-7B9C792EA463}"/>
                  </a:ext>
                </a:extLst>
              </p14:cNvPr>
              <p14:cNvContentPartPr/>
              <p14:nvPr/>
            </p14:nvContentPartPr>
            <p14:xfrm>
              <a:off x="4275640" y="2582187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B1B76F5-6975-9E3B-5D13-7B9C792EA46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66640" y="25731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256031"/>
            <a:ext cx="7772400" cy="1119505"/>
            <a:chOff x="685800" y="256031"/>
            <a:chExt cx="7772400" cy="1119505"/>
          </a:xfrm>
        </p:grpSpPr>
        <p:sp>
          <p:nvSpPr>
            <p:cNvPr id="3" name="object 3"/>
            <p:cNvSpPr/>
            <p:nvPr/>
          </p:nvSpPr>
          <p:spPr>
            <a:xfrm>
              <a:off x="685800" y="317500"/>
              <a:ext cx="7772400" cy="901700"/>
            </a:xfrm>
            <a:custGeom>
              <a:avLst/>
              <a:gdLst/>
              <a:ahLst/>
              <a:cxnLst/>
              <a:rect l="l" t="t" r="r" b="b"/>
              <a:pathLst>
                <a:path w="7772400" h="901700">
                  <a:moveTo>
                    <a:pt x="7772400" y="0"/>
                  </a:moveTo>
                  <a:lnTo>
                    <a:pt x="0" y="0"/>
                  </a:lnTo>
                  <a:lnTo>
                    <a:pt x="0" y="901700"/>
                  </a:lnTo>
                  <a:lnTo>
                    <a:pt x="7772400" y="901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251" y="256031"/>
              <a:ext cx="6668261" cy="1119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317500"/>
            <a:ext cx="7772400" cy="901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883285">
              <a:lnSpc>
                <a:spcPct val="100000"/>
              </a:lnSpc>
              <a:spcBef>
                <a:spcPts val="675"/>
              </a:spcBef>
            </a:pPr>
            <a:r>
              <a:rPr sz="4000" dirty="0"/>
              <a:t>Johnson’s</a:t>
            </a:r>
            <a:r>
              <a:rPr sz="4000" spc="-50" dirty="0"/>
              <a:t> </a:t>
            </a:r>
            <a:r>
              <a:rPr sz="4000" dirty="0"/>
              <a:t>Rule</a:t>
            </a:r>
            <a:r>
              <a:rPr sz="4000" spc="-20" dirty="0"/>
              <a:t> </a:t>
            </a:r>
            <a:r>
              <a:rPr sz="4000" spc="-10" dirty="0"/>
              <a:t>Example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679448" y="1328927"/>
            <a:ext cx="4240530" cy="567690"/>
            <a:chOff x="1679448" y="1328927"/>
            <a:chExt cx="4240530" cy="5676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448" y="1328927"/>
              <a:ext cx="2125218" cy="5676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4760" y="1328927"/>
              <a:ext cx="2125217" cy="56768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89431" y="1603247"/>
            <a:ext cx="4627880" cy="2569210"/>
            <a:chOff x="789431" y="1603247"/>
            <a:chExt cx="4627880" cy="25692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431" y="1603247"/>
              <a:ext cx="791718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5751" y="1603247"/>
              <a:ext cx="1764029" cy="5676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7576" y="1603247"/>
              <a:ext cx="1189481" cy="5676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019" y="2004059"/>
              <a:ext cx="523494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6499" y="2004059"/>
              <a:ext cx="480834" cy="567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099" y="2004059"/>
              <a:ext cx="480834" cy="5676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2019" y="2398775"/>
              <a:ext cx="523494" cy="567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6499" y="2398775"/>
              <a:ext cx="480834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0099" y="2398775"/>
              <a:ext cx="480834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2019" y="2791967"/>
              <a:ext cx="523494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6499" y="2791967"/>
              <a:ext cx="480834" cy="5676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0099" y="2791967"/>
              <a:ext cx="480834" cy="5676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2019" y="3185159"/>
              <a:ext cx="523494" cy="5676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34768" y="3185159"/>
              <a:ext cx="622554" cy="5676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10099" y="3185159"/>
              <a:ext cx="480834" cy="56768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163" y="3604259"/>
              <a:ext cx="508266" cy="567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76499" y="3604259"/>
              <a:ext cx="480834" cy="5676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68367" y="3604259"/>
              <a:ext cx="622553" cy="567689"/>
            </a:xfrm>
            <a:prstGeom prst="rect">
              <a:avLst/>
            </a:prstGeom>
          </p:spPr>
        </p:pic>
      </p:grp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717550" y="1428325"/>
          <a:ext cx="5142864" cy="255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146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20320" algn="ctr">
                        <a:lnSpc>
                          <a:spcPts val="228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(Drill</a:t>
                      </a:r>
                      <a:r>
                        <a:rPr sz="20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Press)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(Lathe)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2065" algn="ct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9" name="object 29"/>
          <p:cNvGrpSpPr/>
          <p:nvPr/>
        </p:nvGrpSpPr>
        <p:grpSpPr>
          <a:xfrm>
            <a:off x="800100" y="4174248"/>
            <a:ext cx="7346950" cy="1014094"/>
            <a:chOff x="800100" y="4174248"/>
            <a:chExt cx="7346950" cy="1014094"/>
          </a:xfrm>
        </p:grpSpPr>
        <p:sp>
          <p:nvSpPr>
            <p:cNvPr id="30" name="object 30"/>
            <p:cNvSpPr/>
            <p:nvPr/>
          </p:nvSpPr>
          <p:spPr>
            <a:xfrm>
              <a:off x="7667625" y="4486275"/>
              <a:ext cx="460375" cy="682625"/>
            </a:xfrm>
            <a:custGeom>
              <a:avLst/>
              <a:gdLst/>
              <a:ahLst/>
              <a:cxnLst/>
              <a:rect l="l" t="t" r="r" b="b"/>
              <a:pathLst>
                <a:path w="460375" h="682625">
                  <a:moveTo>
                    <a:pt x="460375" y="0"/>
                  </a:moveTo>
                  <a:lnTo>
                    <a:pt x="0" y="0"/>
                  </a:lnTo>
                  <a:lnTo>
                    <a:pt x="0" y="682625"/>
                  </a:lnTo>
                  <a:lnTo>
                    <a:pt x="460375" y="682625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AE6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67625" y="4486275"/>
              <a:ext cx="460375" cy="682625"/>
            </a:xfrm>
            <a:custGeom>
              <a:avLst/>
              <a:gdLst/>
              <a:ahLst/>
              <a:cxnLst/>
              <a:rect l="l" t="t" r="r" b="b"/>
              <a:pathLst>
                <a:path w="460375" h="682625">
                  <a:moveTo>
                    <a:pt x="0" y="682625"/>
                  </a:moveTo>
                  <a:lnTo>
                    <a:pt x="460375" y="682625"/>
                  </a:lnTo>
                  <a:lnTo>
                    <a:pt x="460375" y="0"/>
                  </a:lnTo>
                  <a:lnTo>
                    <a:pt x="0" y="0"/>
                  </a:lnTo>
                  <a:lnTo>
                    <a:pt x="0" y="6826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0100" y="4174248"/>
              <a:ext cx="653034" cy="4015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3040" y="4174248"/>
              <a:ext cx="340614" cy="40156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01090" y="4215206"/>
            <a:ext cx="7880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5640" algn="l"/>
              </a:tabLst>
            </a:pPr>
            <a:r>
              <a:rPr sz="1400" b="1" i="1" spc="-20" dirty="0">
                <a:latin typeface="Arial"/>
                <a:cs typeface="Arial"/>
              </a:rPr>
              <a:t>Time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34539" y="4174248"/>
            <a:ext cx="340613" cy="401561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2135885" y="4215206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182111" y="4174248"/>
            <a:ext cx="438137" cy="401561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3283711" y="4215206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2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985003" y="4174248"/>
            <a:ext cx="438137" cy="401561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5086603" y="4215206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2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509004" y="4174248"/>
            <a:ext cx="1965325" cy="401955"/>
            <a:chOff x="6509004" y="4174248"/>
            <a:chExt cx="1965325" cy="401955"/>
          </a:xfrm>
        </p:grpSpPr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09004" y="4174248"/>
              <a:ext cx="438137" cy="40156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95972" y="4174248"/>
              <a:ext cx="1078229" cy="40156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610857" y="4215206"/>
            <a:ext cx="11118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99794" algn="l"/>
              </a:tabLst>
            </a:pPr>
            <a:r>
              <a:rPr sz="1400" b="1" i="1" spc="-25" dirty="0">
                <a:latin typeface="Arial"/>
                <a:cs typeface="Arial"/>
              </a:rPr>
              <a:t>28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25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36569" y="4215206"/>
            <a:ext cx="22415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2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91500" y="4489450"/>
            <a:ext cx="551815" cy="685800"/>
          </a:xfrm>
          <a:prstGeom prst="rect">
            <a:avLst/>
          </a:prstGeom>
          <a:solidFill>
            <a:srgbClr val="99CCFF"/>
          </a:solidFill>
          <a:ln w="38100">
            <a:solidFill>
              <a:srgbClr val="000000"/>
            </a:solidFill>
          </a:ln>
        </p:spPr>
        <p:txBody>
          <a:bodyPr vert="horz" wrap="square" lIns="0" tIns="183515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445"/>
              </a:spcBef>
            </a:pPr>
            <a:r>
              <a:rPr sz="1800" b="1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18300" y="4481448"/>
            <a:ext cx="933450" cy="682625"/>
          </a:xfrm>
          <a:custGeom>
            <a:avLst/>
            <a:gdLst/>
            <a:ahLst/>
            <a:cxnLst/>
            <a:rect l="l" t="t" r="r" b="b"/>
            <a:pathLst>
              <a:path w="933450" h="682625">
                <a:moveTo>
                  <a:pt x="0" y="682625"/>
                </a:moveTo>
                <a:lnTo>
                  <a:pt x="933450" y="682625"/>
                </a:lnTo>
                <a:lnTo>
                  <a:pt x="933450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737350" y="4508500"/>
            <a:ext cx="895350" cy="62992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64465" rIns="0" bIns="0" rtlCol="0">
            <a:spAutoFit/>
          </a:bodyPr>
          <a:lstStyle/>
          <a:p>
            <a:pPr marR="23495" algn="ctr">
              <a:lnSpc>
                <a:spcPct val="100000"/>
              </a:lnSpc>
              <a:spcBef>
                <a:spcPts val="1295"/>
              </a:spcBef>
            </a:pPr>
            <a:r>
              <a:rPr sz="1800" b="1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234051" y="4486275"/>
            <a:ext cx="1484630" cy="682625"/>
          </a:xfrm>
          <a:custGeom>
            <a:avLst/>
            <a:gdLst/>
            <a:ahLst/>
            <a:cxnLst/>
            <a:rect l="l" t="t" r="r" b="b"/>
            <a:pathLst>
              <a:path w="1484629" h="682625">
                <a:moveTo>
                  <a:pt x="0" y="682625"/>
                </a:moveTo>
                <a:lnTo>
                  <a:pt x="1484249" y="682625"/>
                </a:lnTo>
                <a:lnTo>
                  <a:pt x="1484249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253101" y="4508500"/>
            <a:ext cx="1446530" cy="63182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64465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295"/>
              </a:spcBef>
            </a:pPr>
            <a:r>
              <a:rPr sz="1800" b="1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398901" y="4492625"/>
            <a:ext cx="1835150" cy="682625"/>
          </a:xfrm>
          <a:custGeom>
            <a:avLst/>
            <a:gdLst/>
            <a:ahLst/>
            <a:cxnLst/>
            <a:rect l="l" t="t" r="r" b="b"/>
            <a:pathLst>
              <a:path w="1835150" h="682625">
                <a:moveTo>
                  <a:pt x="0" y="682625"/>
                </a:moveTo>
                <a:lnTo>
                  <a:pt x="1835150" y="682625"/>
                </a:lnTo>
                <a:lnTo>
                  <a:pt x="1835150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438588" y="4508500"/>
            <a:ext cx="1776730" cy="63500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708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1345"/>
              </a:spcBef>
            </a:pPr>
            <a:r>
              <a:rPr sz="1800" b="1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413125" y="5200650"/>
            <a:ext cx="1986280" cy="682625"/>
          </a:xfrm>
          <a:custGeom>
            <a:avLst/>
            <a:gdLst/>
            <a:ahLst/>
            <a:cxnLst/>
            <a:rect l="l" t="t" r="r" b="b"/>
            <a:pathLst>
              <a:path w="1986279" h="682625">
                <a:moveTo>
                  <a:pt x="0" y="682625"/>
                </a:moveTo>
                <a:lnTo>
                  <a:pt x="1986026" y="682625"/>
                </a:lnTo>
                <a:lnTo>
                  <a:pt x="1986026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427476" y="5210175"/>
            <a:ext cx="1938655" cy="65405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77165" rIns="0" bIns="0" rtlCol="0">
            <a:spAutoFit/>
          </a:bodyPr>
          <a:lstStyle/>
          <a:p>
            <a:pPr marR="211454" algn="ctr">
              <a:lnSpc>
                <a:spcPct val="100000"/>
              </a:lnSpc>
              <a:spcBef>
                <a:spcPts val="1395"/>
              </a:spcBef>
            </a:pPr>
            <a:r>
              <a:rPr sz="1800" b="1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44562" y="5167312"/>
            <a:ext cx="646430" cy="682625"/>
          </a:xfrm>
          <a:custGeom>
            <a:avLst/>
            <a:gdLst/>
            <a:ahLst/>
            <a:cxnLst/>
            <a:rect l="l" t="t" r="r" b="b"/>
            <a:pathLst>
              <a:path w="646430" h="682625">
                <a:moveTo>
                  <a:pt x="0" y="682625"/>
                </a:moveTo>
                <a:lnTo>
                  <a:pt x="646112" y="682625"/>
                </a:lnTo>
                <a:lnTo>
                  <a:pt x="646112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944562" y="4489450"/>
            <a:ext cx="647065" cy="685800"/>
          </a:xfrm>
          <a:prstGeom prst="rect">
            <a:avLst/>
          </a:prstGeom>
          <a:solidFill>
            <a:srgbClr val="99CCFF"/>
          </a:solidFill>
          <a:ln w="39750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R="25400" algn="ctr">
              <a:lnSpc>
                <a:spcPts val="1775"/>
              </a:lnSpc>
              <a:spcBef>
                <a:spcPts val="700"/>
              </a:spcBef>
            </a:pPr>
            <a:r>
              <a:rPr sz="1600" b="1" i="1" spc="-25" dirty="0">
                <a:latin typeface="Arial"/>
                <a:cs typeface="Arial"/>
              </a:rPr>
              <a:t>WC</a:t>
            </a:r>
            <a:endParaRPr sz="1600">
              <a:latin typeface="Arial"/>
              <a:cs typeface="Arial"/>
            </a:endParaRPr>
          </a:p>
          <a:p>
            <a:pPr marR="24765" algn="ctr">
              <a:lnSpc>
                <a:spcPts val="1775"/>
              </a:lnSpc>
            </a:pPr>
            <a:r>
              <a:rPr sz="1600" b="1" i="1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63612" y="5195093"/>
            <a:ext cx="608965" cy="68580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06680" rIns="0" bIns="0" rtlCol="0">
            <a:spAutoFit/>
          </a:bodyPr>
          <a:lstStyle/>
          <a:p>
            <a:pPr marL="229870" marR="145415" indent="-113664">
              <a:lnSpc>
                <a:spcPts val="1630"/>
              </a:lnSpc>
              <a:spcBef>
                <a:spcPts val="840"/>
              </a:spcBef>
            </a:pPr>
            <a:r>
              <a:rPr sz="1600" b="1" i="1" spc="-25" dirty="0">
                <a:latin typeface="Arial"/>
                <a:cs typeface="Arial"/>
              </a:rPr>
              <a:t>WC </a:t>
            </a:r>
            <a:r>
              <a:rPr sz="1600" b="1" i="1" spc="-5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952744" y="2587625"/>
            <a:ext cx="2569210" cy="775335"/>
            <a:chOff x="5952744" y="2587625"/>
            <a:chExt cx="2569210" cy="775335"/>
          </a:xfrm>
        </p:grpSpPr>
        <p:sp>
          <p:nvSpPr>
            <p:cNvPr id="59" name="object 59"/>
            <p:cNvSpPr/>
            <p:nvPr/>
          </p:nvSpPr>
          <p:spPr>
            <a:xfrm>
              <a:off x="6037326" y="2587625"/>
              <a:ext cx="2400300" cy="758825"/>
            </a:xfrm>
            <a:custGeom>
              <a:avLst/>
              <a:gdLst/>
              <a:ahLst/>
              <a:cxnLst/>
              <a:rect l="l" t="t" r="r" b="b"/>
              <a:pathLst>
                <a:path w="2400300" h="758825">
                  <a:moveTo>
                    <a:pt x="2400300" y="0"/>
                  </a:moveTo>
                  <a:lnTo>
                    <a:pt x="0" y="0"/>
                  </a:lnTo>
                  <a:lnTo>
                    <a:pt x="0" y="758825"/>
                  </a:lnTo>
                  <a:lnTo>
                    <a:pt x="2400300" y="758825"/>
                  </a:lnTo>
                  <a:lnTo>
                    <a:pt x="24003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52744" y="2685288"/>
              <a:ext cx="622553" cy="67741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98892" y="2685288"/>
              <a:ext cx="622553" cy="67741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08163" y="2685288"/>
              <a:ext cx="622553" cy="67741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17436" y="2685288"/>
              <a:ext cx="622553" cy="67741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44995" y="2685288"/>
              <a:ext cx="605790" cy="677418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024626" y="2763977"/>
            <a:ext cx="2359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  <a:tabLst>
                <a:tab pos="610870" algn="l"/>
                <a:tab pos="1083945" algn="l"/>
                <a:tab pos="1574800" algn="l"/>
                <a:tab pos="2065655" algn="l"/>
              </a:tabLst>
            </a:pPr>
            <a:r>
              <a:rPr sz="2400" b="1" i="1" spc="-50" dirty="0">
                <a:latin typeface="Arial"/>
                <a:cs typeface="Arial"/>
              </a:rPr>
              <a:t>B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E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D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C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135251" y="2563876"/>
            <a:ext cx="6286500" cy="3317875"/>
            <a:chOff x="2135251" y="2563876"/>
            <a:chExt cx="6286500" cy="3317875"/>
          </a:xfrm>
        </p:grpSpPr>
        <p:sp>
          <p:nvSpPr>
            <p:cNvPr id="67" name="object 67"/>
            <p:cNvSpPr/>
            <p:nvPr/>
          </p:nvSpPr>
          <p:spPr>
            <a:xfrm>
              <a:off x="6005576" y="2582926"/>
              <a:ext cx="2397125" cy="749300"/>
            </a:xfrm>
            <a:custGeom>
              <a:avLst/>
              <a:gdLst/>
              <a:ahLst/>
              <a:cxnLst/>
              <a:rect l="l" t="t" r="r" b="b"/>
              <a:pathLst>
                <a:path w="2397125" h="749300">
                  <a:moveTo>
                    <a:pt x="0" y="749300"/>
                  </a:moveTo>
                  <a:lnTo>
                    <a:pt x="2397125" y="749300"/>
                  </a:lnTo>
                  <a:lnTo>
                    <a:pt x="2397125" y="0"/>
                  </a:lnTo>
                  <a:lnTo>
                    <a:pt x="0" y="0"/>
                  </a:lnTo>
                  <a:lnTo>
                    <a:pt x="0" y="749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502400" y="2593975"/>
              <a:ext cx="1473200" cy="754380"/>
            </a:xfrm>
            <a:custGeom>
              <a:avLst/>
              <a:gdLst/>
              <a:ahLst/>
              <a:cxnLst/>
              <a:rect l="l" t="t" r="r" b="b"/>
              <a:pathLst>
                <a:path w="1473200" h="754379">
                  <a:moveTo>
                    <a:pt x="0" y="0"/>
                  </a:moveTo>
                  <a:lnTo>
                    <a:pt x="0" y="754126"/>
                  </a:lnTo>
                </a:path>
                <a:path w="1473200" h="754379">
                  <a:moveTo>
                    <a:pt x="495300" y="0"/>
                  </a:moveTo>
                  <a:lnTo>
                    <a:pt x="495300" y="754126"/>
                  </a:lnTo>
                </a:path>
                <a:path w="1473200" h="754379">
                  <a:moveTo>
                    <a:pt x="985901" y="0"/>
                  </a:moveTo>
                  <a:lnTo>
                    <a:pt x="985901" y="754126"/>
                  </a:lnTo>
                </a:path>
                <a:path w="1473200" h="754379">
                  <a:moveTo>
                    <a:pt x="1473200" y="0"/>
                  </a:moveTo>
                  <a:lnTo>
                    <a:pt x="1473200" y="75412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54301" y="5180012"/>
              <a:ext cx="1082675" cy="682625"/>
            </a:xfrm>
            <a:custGeom>
              <a:avLst/>
              <a:gdLst/>
              <a:ahLst/>
              <a:cxnLst/>
              <a:rect l="l" t="t" r="r" b="b"/>
              <a:pathLst>
                <a:path w="1082675" h="682625">
                  <a:moveTo>
                    <a:pt x="0" y="682625"/>
                  </a:moveTo>
                  <a:lnTo>
                    <a:pt x="1082675" y="682625"/>
                  </a:lnTo>
                  <a:lnTo>
                    <a:pt x="1082675" y="0"/>
                  </a:lnTo>
                  <a:lnTo>
                    <a:pt x="0" y="0"/>
                  </a:lnTo>
                  <a:lnTo>
                    <a:pt x="0" y="6826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2162238" y="5200650"/>
            <a:ext cx="1056005" cy="66357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66370" rIns="0" bIns="0" rtlCol="0">
            <a:spAutoFit/>
          </a:bodyPr>
          <a:lstStyle/>
          <a:p>
            <a:pPr marL="130175" algn="ctr">
              <a:lnSpc>
                <a:spcPct val="100000"/>
              </a:lnSpc>
              <a:spcBef>
                <a:spcPts val="1310"/>
              </a:spcBef>
            </a:pPr>
            <a:r>
              <a:rPr sz="1800" b="1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154301" y="4498975"/>
            <a:ext cx="1265555" cy="682625"/>
          </a:xfrm>
          <a:custGeom>
            <a:avLst/>
            <a:gdLst/>
            <a:ahLst/>
            <a:cxnLst/>
            <a:rect l="l" t="t" r="r" b="b"/>
            <a:pathLst>
              <a:path w="1265554" h="682625">
                <a:moveTo>
                  <a:pt x="0" y="682625"/>
                </a:moveTo>
                <a:lnTo>
                  <a:pt x="1265237" y="682625"/>
                </a:lnTo>
                <a:lnTo>
                  <a:pt x="1265237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695320" y="4707319"/>
            <a:ext cx="1530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132076" y="4486275"/>
            <a:ext cx="1265555" cy="682625"/>
          </a:xfrm>
          <a:custGeom>
            <a:avLst/>
            <a:gdLst/>
            <a:ahLst/>
            <a:cxnLst/>
            <a:rect l="l" t="t" r="r" b="b"/>
            <a:pathLst>
              <a:path w="1265554" h="682625">
                <a:moveTo>
                  <a:pt x="0" y="682625"/>
                </a:moveTo>
                <a:lnTo>
                  <a:pt x="1265237" y="682625"/>
                </a:lnTo>
                <a:lnTo>
                  <a:pt x="1265237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162238" y="4514850"/>
            <a:ext cx="1216025" cy="63500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58115" rIns="0" bIns="0" rtlCol="0">
            <a:spAutoFit/>
          </a:bodyPr>
          <a:lstStyle/>
          <a:p>
            <a:pPr marR="33655" algn="ctr">
              <a:lnSpc>
                <a:spcPct val="100000"/>
              </a:lnSpc>
              <a:spcBef>
                <a:spcPts val="1245"/>
              </a:spcBef>
            </a:pPr>
            <a:r>
              <a:rPr sz="1800" b="1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384800" y="5200650"/>
            <a:ext cx="1546225" cy="682625"/>
          </a:xfrm>
          <a:custGeom>
            <a:avLst/>
            <a:gdLst/>
            <a:ahLst/>
            <a:cxnLst/>
            <a:rect l="l" t="t" r="r" b="b"/>
            <a:pathLst>
              <a:path w="1546225" h="682625">
                <a:moveTo>
                  <a:pt x="0" y="682625"/>
                </a:moveTo>
                <a:lnTo>
                  <a:pt x="1546225" y="682625"/>
                </a:lnTo>
                <a:lnTo>
                  <a:pt x="1546225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403850" y="5212588"/>
            <a:ext cx="1508125" cy="65214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74625" rIns="0" bIns="0" rtlCol="0">
            <a:spAutoFit/>
          </a:bodyPr>
          <a:lstStyle/>
          <a:p>
            <a:pPr marL="125095" algn="ctr">
              <a:lnSpc>
                <a:spcPct val="100000"/>
              </a:lnSpc>
              <a:spcBef>
                <a:spcPts val="1375"/>
              </a:spcBef>
            </a:pPr>
            <a:r>
              <a:rPr sz="1800" b="1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939026" y="5200650"/>
            <a:ext cx="713105" cy="682625"/>
          </a:xfrm>
          <a:custGeom>
            <a:avLst/>
            <a:gdLst/>
            <a:ahLst/>
            <a:cxnLst/>
            <a:rect l="l" t="t" r="r" b="b"/>
            <a:pathLst>
              <a:path w="713104" h="682625">
                <a:moveTo>
                  <a:pt x="0" y="682625"/>
                </a:moveTo>
                <a:lnTo>
                  <a:pt x="712787" y="682625"/>
                </a:lnTo>
                <a:lnTo>
                  <a:pt x="712787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6958076" y="5212588"/>
            <a:ext cx="682625" cy="65214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41605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1115"/>
              </a:spcBef>
            </a:pPr>
            <a:r>
              <a:rPr sz="1800" b="1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651750" y="5218112"/>
            <a:ext cx="549275" cy="682625"/>
          </a:xfrm>
          <a:custGeom>
            <a:avLst/>
            <a:gdLst/>
            <a:ahLst/>
            <a:cxnLst/>
            <a:rect l="l" t="t" r="r" b="b"/>
            <a:pathLst>
              <a:path w="549275" h="682625">
                <a:moveTo>
                  <a:pt x="0" y="682625"/>
                </a:moveTo>
                <a:lnTo>
                  <a:pt x="549275" y="682625"/>
                </a:lnTo>
                <a:lnTo>
                  <a:pt x="549275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678769" y="5194300"/>
            <a:ext cx="516255" cy="66992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21526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695"/>
              </a:spcBef>
            </a:pPr>
            <a:r>
              <a:rPr sz="1800" b="1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256031"/>
            <a:ext cx="7772400" cy="1119505"/>
            <a:chOff x="685800" y="256031"/>
            <a:chExt cx="7772400" cy="1119505"/>
          </a:xfrm>
        </p:grpSpPr>
        <p:sp>
          <p:nvSpPr>
            <p:cNvPr id="3" name="object 3"/>
            <p:cNvSpPr/>
            <p:nvPr/>
          </p:nvSpPr>
          <p:spPr>
            <a:xfrm>
              <a:off x="685800" y="317500"/>
              <a:ext cx="7772400" cy="901700"/>
            </a:xfrm>
            <a:custGeom>
              <a:avLst/>
              <a:gdLst/>
              <a:ahLst/>
              <a:cxnLst/>
              <a:rect l="l" t="t" r="r" b="b"/>
              <a:pathLst>
                <a:path w="7772400" h="901700">
                  <a:moveTo>
                    <a:pt x="7772400" y="0"/>
                  </a:moveTo>
                  <a:lnTo>
                    <a:pt x="0" y="0"/>
                  </a:lnTo>
                  <a:lnTo>
                    <a:pt x="0" y="901700"/>
                  </a:lnTo>
                  <a:lnTo>
                    <a:pt x="7772400" y="901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251" y="256031"/>
              <a:ext cx="6668261" cy="1119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317500"/>
            <a:ext cx="7772400" cy="9017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883285">
              <a:lnSpc>
                <a:spcPct val="100000"/>
              </a:lnSpc>
              <a:spcBef>
                <a:spcPts val="675"/>
              </a:spcBef>
            </a:pPr>
            <a:r>
              <a:rPr sz="4000" dirty="0"/>
              <a:t>Johnson’s</a:t>
            </a:r>
            <a:r>
              <a:rPr sz="4000" spc="-50" dirty="0"/>
              <a:t> </a:t>
            </a:r>
            <a:r>
              <a:rPr sz="4000" dirty="0"/>
              <a:t>Rule</a:t>
            </a:r>
            <a:r>
              <a:rPr sz="4000" spc="-20" dirty="0"/>
              <a:t> </a:t>
            </a:r>
            <a:r>
              <a:rPr sz="4000" spc="-10" dirty="0"/>
              <a:t>Example</a:t>
            </a:r>
            <a:endParaRPr sz="4000" dirty="0"/>
          </a:p>
        </p:txBody>
      </p:sp>
      <p:grpSp>
        <p:nvGrpSpPr>
          <p:cNvPr id="6" name="object 6"/>
          <p:cNvGrpSpPr/>
          <p:nvPr/>
        </p:nvGrpSpPr>
        <p:grpSpPr>
          <a:xfrm>
            <a:off x="1679448" y="1328927"/>
            <a:ext cx="4240530" cy="567690"/>
            <a:chOff x="1679448" y="1328927"/>
            <a:chExt cx="4240530" cy="5676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448" y="1328927"/>
              <a:ext cx="2125218" cy="5676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4760" y="1328927"/>
              <a:ext cx="2125217" cy="56768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89431" y="1603247"/>
            <a:ext cx="2800350" cy="2569210"/>
            <a:chOff x="789431" y="1603247"/>
            <a:chExt cx="2800350" cy="25692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431" y="1603247"/>
              <a:ext cx="791718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5751" y="1603247"/>
              <a:ext cx="1764029" cy="5676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019" y="2004059"/>
              <a:ext cx="523494" cy="5676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6499" y="2004059"/>
              <a:ext cx="480834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019" y="2398775"/>
              <a:ext cx="523494" cy="567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6499" y="2398775"/>
              <a:ext cx="480834" cy="5676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2019" y="2791967"/>
              <a:ext cx="523494" cy="567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6499" y="2791967"/>
              <a:ext cx="480834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2019" y="3185159"/>
              <a:ext cx="523494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4768" y="3185159"/>
              <a:ext cx="622554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1163" y="3604259"/>
              <a:ext cx="508266" cy="5676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76499" y="3604259"/>
              <a:ext cx="480834" cy="56768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227576" y="1603247"/>
            <a:ext cx="1189990" cy="2569210"/>
            <a:chOff x="4227576" y="1603247"/>
            <a:chExt cx="1189990" cy="2569210"/>
          </a:xfrm>
        </p:grpSpPr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27576" y="1603247"/>
              <a:ext cx="1189481" cy="5676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10100" y="2004059"/>
              <a:ext cx="480834" cy="56768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10100" y="2398775"/>
              <a:ext cx="480834" cy="567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10100" y="2791967"/>
              <a:ext cx="480834" cy="5676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0100" y="3185159"/>
              <a:ext cx="480834" cy="5676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68368" y="3604259"/>
              <a:ext cx="622553" cy="567689"/>
            </a:xfrm>
            <a:prstGeom prst="rect">
              <a:avLst/>
            </a:prstGeom>
          </p:spPr>
        </p:pic>
      </p:grp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717550" y="1428325"/>
          <a:ext cx="5142864" cy="255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146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20320" algn="ctr">
                        <a:lnSpc>
                          <a:spcPts val="228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(Drill</a:t>
                      </a:r>
                      <a:r>
                        <a:rPr sz="20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Press)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100"/>
                        </a:lnSpc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2000" b="1" i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dirty="0">
                          <a:latin typeface="Arial"/>
                          <a:cs typeface="Arial"/>
                        </a:rPr>
                        <a:t>Center</a:t>
                      </a:r>
                      <a:r>
                        <a:rPr sz="2000" b="1" i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ts val="2280"/>
                        </a:lnSpc>
                      </a:pPr>
                      <a:r>
                        <a:rPr sz="2000" b="1" i="1" spc="-10" dirty="0">
                          <a:latin typeface="Arial"/>
                          <a:cs typeface="Arial"/>
                        </a:rPr>
                        <a:t>(Lathe)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941069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12065" algn="ct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69644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940435" algn="r">
                        <a:lnSpc>
                          <a:spcPts val="2325"/>
                        </a:lnSpc>
                        <a:spcBef>
                          <a:spcPts val="34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0" name="object 30"/>
          <p:cNvGrpSpPr/>
          <p:nvPr/>
        </p:nvGrpSpPr>
        <p:grpSpPr>
          <a:xfrm>
            <a:off x="800100" y="4174248"/>
            <a:ext cx="2620010" cy="1694814"/>
            <a:chOff x="800100" y="4174248"/>
            <a:chExt cx="2620010" cy="1694814"/>
          </a:xfrm>
        </p:grpSpPr>
        <p:sp>
          <p:nvSpPr>
            <p:cNvPr id="31" name="object 31"/>
            <p:cNvSpPr/>
            <p:nvPr/>
          </p:nvSpPr>
          <p:spPr>
            <a:xfrm>
              <a:off x="3214751" y="5167312"/>
              <a:ext cx="186055" cy="682625"/>
            </a:xfrm>
            <a:custGeom>
              <a:avLst/>
              <a:gdLst/>
              <a:ahLst/>
              <a:cxnLst/>
              <a:rect l="l" t="t" r="r" b="b"/>
              <a:pathLst>
                <a:path w="186054" h="682625">
                  <a:moveTo>
                    <a:pt x="185737" y="0"/>
                  </a:moveTo>
                  <a:lnTo>
                    <a:pt x="0" y="0"/>
                  </a:lnTo>
                  <a:lnTo>
                    <a:pt x="0" y="682625"/>
                  </a:lnTo>
                  <a:lnTo>
                    <a:pt x="185737" y="682625"/>
                  </a:lnTo>
                  <a:lnTo>
                    <a:pt x="185737" y="0"/>
                  </a:lnTo>
                  <a:close/>
                </a:path>
              </a:pathLst>
            </a:custGeom>
            <a:solidFill>
              <a:srgbClr val="AE6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14751" y="5167312"/>
              <a:ext cx="186055" cy="682625"/>
            </a:xfrm>
            <a:custGeom>
              <a:avLst/>
              <a:gdLst/>
              <a:ahLst/>
              <a:cxnLst/>
              <a:rect l="l" t="t" r="r" b="b"/>
              <a:pathLst>
                <a:path w="186054" h="682625">
                  <a:moveTo>
                    <a:pt x="0" y="682625"/>
                  </a:moveTo>
                  <a:lnTo>
                    <a:pt x="185737" y="682625"/>
                  </a:lnTo>
                  <a:lnTo>
                    <a:pt x="185737" y="0"/>
                  </a:lnTo>
                  <a:lnTo>
                    <a:pt x="0" y="0"/>
                  </a:lnTo>
                  <a:lnTo>
                    <a:pt x="0" y="6826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2326" y="5167312"/>
              <a:ext cx="541655" cy="682625"/>
            </a:xfrm>
            <a:custGeom>
              <a:avLst/>
              <a:gdLst/>
              <a:ahLst/>
              <a:cxnLst/>
              <a:rect l="l" t="t" r="r" b="b"/>
              <a:pathLst>
                <a:path w="541655" h="682625">
                  <a:moveTo>
                    <a:pt x="541337" y="0"/>
                  </a:moveTo>
                  <a:lnTo>
                    <a:pt x="0" y="0"/>
                  </a:lnTo>
                  <a:lnTo>
                    <a:pt x="0" y="682625"/>
                  </a:lnTo>
                  <a:lnTo>
                    <a:pt x="541337" y="682625"/>
                  </a:lnTo>
                  <a:lnTo>
                    <a:pt x="541337" y="0"/>
                  </a:lnTo>
                  <a:close/>
                </a:path>
              </a:pathLst>
            </a:custGeom>
            <a:solidFill>
              <a:srgbClr val="AE6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2326" y="5167312"/>
              <a:ext cx="541655" cy="682625"/>
            </a:xfrm>
            <a:custGeom>
              <a:avLst/>
              <a:gdLst/>
              <a:ahLst/>
              <a:cxnLst/>
              <a:rect l="l" t="t" r="r" b="b"/>
              <a:pathLst>
                <a:path w="541655" h="682625">
                  <a:moveTo>
                    <a:pt x="0" y="682625"/>
                  </a:moveTo>
                  <a:lnTo>
                    <a:pt x="541337" y="682625"/>
                  </a:lnTo>
                  <a:lnTo>
                    <a:pt x="541337" y="0"/>
                  </a:lnTo>
                  <a:lnTo>
                    <a:pt x="0" y="0"/>
                  </a:lnTo>
                  <a:lnTo>
                    <a:pt x="0" y="6826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0100" y="4174248"/>
              <a:ext cx="653034" cy="40156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3040" y="4174248"/>
              <a:ext cx="340614" cy="401561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7459980" y="4174248"/>
            <a:ext cx="571500" cy="1014094"/>
            <a:chOff x="7459980" y="4174248"/>
            <a:chExt cx="571500" cy="1014094"/>
          </a:xfrm>
        </p:grpSpPr>
        <p:sp>
          <p:nvSpPr>
            <p:cNvPr id="38" name="object 38"/>
            <p:cNvSpPr/>
            <p:nvPr/>
          </p:nvSpPr>
          <p:spPr>
            <a:xfrm>
              <a:off x="7653401" y="4486275"/>
              <a:ext cx="358775" cy="682625"/>
            </a:xfrm>
            <a:custGeom>
              <a:avLst/>
              <a:gdLst/>
              <a:ahLst/>
              <a:cxnLst/>
              <a:rect l="l" t="t" r="r" b="b"/>
              <a:pathLst>
                <a:path w="358775" h="682625">
                  <a:moveTo>
                    <a:pt x="358775" y="0"/>
                  </a:moveTo>
                  <a:lnTo>
                    <a:pt x="0" y="0"/>
                  </a:lnTo>
                  <a:lnTo>
                    <a:pt x="0" y="682625"/>
                  </a:lnTo>
                  <a:lnTo>
                    <a:pt x="358775" y="682625"/>
                  </a:lnTo>
                  <a:lnTo>
                    <a:pt x="358775" y="0"/>
                  </a:lnTo>
                  <a:close/>
                </a:path>
              </a:pathLst>
            </a:custGeom>
            <a:solidFill>
              <a:srgbClr val="AE6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53401" y="4486275"/>
              <a:ext cx="358775" cy="682625"/>
            </a:xfrm>
            <a:custGeom>
              <a:avLst/>
              <a:gdLst/>
              <a:ahLst/>
              <a:cxnLst/>
              <a:rect l="l" t="t" r="r" b="b"/>
              <a:pathLst>
                <a:path w="358775" h="682625">
                  <a:moveTo>
                    <a:pt x="0" y="682625"/>
                  </a:moveTo>
                  <a:lnTo>
                    <a:pt x="358775" y="682625"/>
                  </a:lnTo>
                  <a:lnTo>
                    <a:pt x="358775" y="0"/>
                  </a:lnTo>
                  <a:lnTo>
                    <a:pt x="0" y="0"/>
                  </a:lnTo>
                  <a:lnTo>
                    <a:pt x="0" y="6826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980" y="4174248"/>
              <a:ext cx="439686" cy="40156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01090" y="4215206"/>
            <a:ext cx="7880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5640" algn="l"/>
              </a:tabLst>
            </a:pPr>
            <a:r>
              <a:rPr sz="1400" b="1" i="1" spc="-20" dirty="0">
                <a:latin typeface="Arial"/>
                <a:cs typeface="Arial"/>
              </a:rPr>
              <a:t>Time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34539" y="4174248"/>
            <a:ext cx="340613" cy="401561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135885" y="4215206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82111" y="4174248"/>
            <a:ext cx="438137" cy="401561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3283711" y="4215206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2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85003" y="4174248"/>
            <a:ext cx="438137" cy="401561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5086603" y="4215206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2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509004" y="4174248"/>
            <a:ext cx="438137" cy="401561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6610857" y="4215206"/>
            <a:ext cx="11753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63930" algn="l"/>
              </a:tabLst>
            </a:pPr>
            <a:r>
              <a:rPr sz="1400" b="1" i="1" spc="-25" dirty="0">
                <a:latin typeface="Arial"/>
                <a:cs typeface="Arial"/>
              </a:rPr>
              <a:t>28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25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0100" y="5838444"/>
            <a:ext cx="991869" cy="401955"/>
            <a:chOff x="800100" y="5838444"/>
            <a:chExt cx="991869" cy="401955"/>
          </a:xfrm>
        </p:grpSpPr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00100" y="5838444"/>
              <a:ext cx="653034" cy="40156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1580" y="5838444"/>
              <a:ext cx="432054" cy="40156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52372" y="5838444"/>
              <a:ext cx="339102" cy="40156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901090" y="5881217"/>
            <a:ext cx="7772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dirty="0">
                <a:latin typeface="Arial"/>
                <a:cs typeface="Arial"/>
              </a:rPr>
              <a:t>Time</a:t>
            </a:r>
            <a:r>
              <a:rPr sz="1400" dirty="0">
                <a:latin typeface="Wingdings"/>
                <a:cs typeface="Wingdings"/>
              </a:rPr>
              <a:t>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b="1" i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703832" y="5838444"/>
            <a:ext cx="6572884" cy="401955"/>
            <a:chOff x="1703832" y="5838444"/>
            <a:chExt cx="6572884" cy="401955"/>
          </a:xfrm>
        </p:grpSpPr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03832" y="5838444"/>
              <a:ext cx="340613" cy="40156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96440" y="5838444"/>
              <a:ext cx="340613" cy="40156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77440" y="5838444"/>
              <a:ext cx="340613" cy="40156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58440" y="5838444"/>
              <a:ext cx="340613" cy="40156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37332" y="5838444"/>
              <a:ext cx="340614" cy="40156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79064" y="5838444"/>
              <a:ext cx="438137" cy="40156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77767" y="5838444"/>
              <a:ext cx="424421" cy="40156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50564" y="5838444"/>
              <a:ext cx="438137" cy="40156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43172" y="5838444"/>
              <a:ext cx="438137" cy="40156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12564" y="5838444"/>
              <a:ext cx="438137" cy="40156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05172" y="5838444"/>
              <a:ext cx="438137" cy="40156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129784" y="5838444"/>
              <a:ext cx="930401" cy="40156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18632" y="5838444"/>
              <a:ext cx="438137" cy="40156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62116" y="5838444"/>
              <a:ext cx="438137" cy="40156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710172" y="5838444"/>
              <a:ext cx="438137" cy="40156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091172" y="5838444"/>
              <a:ext cx="438137" cy="40156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472172" y="5838444"/>
              <a:ext cx="438137" cy="40156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836408" y="5838444"/>
              <a:ext cx="439686" cy="401561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805177" y="5881217"/>
            <a:ext cx="6356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685800" algn="l"/>
                <a:tab pos="1066800" algn="l"/>
                <a:tab pos="1345565" algn="l"/>
                <a:tab pos="2821305" algn="l"/>
                <a:tab pos="4571365" algn="l"/>
                <a:tab pos="5019040" algn="l"/>
                <a:tab pos="5400040" algn="l"/>
                <a:tab pos="5781675" algn="l"/>
                <a:tab pos="6145530" algn="l"/>
              </a:tabLst>
            </a:pPr>
            <a:r>
              <a:rPr sz="1400" b="1" i="1" spc="-50" dirty="0">
                <a:latin typeface="Arial"/>
                <a:cs typeface="Arial"/>
              </a:rPr>
              <a:t>1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50" dirty="0">
                <a:latin typeface="Arial"/>
                <a:cs typeface="Arial"/>
              </a:rPr>
              <a:t>3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50" dirty="0">
                <a:latin typeface="Arial"/>
                <a:cs typeface="Arial"/>
              </a:rPr>
              <a:t>5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50" dirty="0">
                <a:latin typeface="Arial"/>
                <a:cs typeface="Arial"/>
              </a:rPr>
              <a:t>7</a:t>
            </a:r>
            <a:r>
              <a:rPr sz="1400" b="1" i="1" dirty="0">
                <a:latin typeface="Arial"/>
                <a:cs typeface="Arial"/>
              </a:rPr>
              <a:t>	9</a:t>
            </a:r>
            <a:r>
              <a:rPr sz="1400" b="1" i="1" spc="-7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10</a:t>
            </a:r>
            <a:r>
              <a:rPr sz="1400" b="1" i="1" spc="36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11</a:t>
            </a:r>
            <a:r>
              <a:rPr sz="1400" b="1" i="1" spc="26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12</a:t>
            </a:r>
            <a:r>
              <a:rPr sz="1400" b="1" i="1" spc="320" dirty="0">
                <a:latin typeface="Arial"/>
                <a:cs typeface="Arial"/>
              </a:rPr>
              <a:t> </a:t>
            </a:r>
            <a:r>
              <a:rPr sz="1400" b="1" i="1" spc="-25" dirty="0">
                <a:latin typeface="Arial"/>
                <a:cs typeface="Arial"/>
              </a:rPr>
              <a:t>13</a:t>
            </a:r>
            <a:r>
              <a:rPr sz="1400" b="1" i="1" dirty="0">
                <a:latin typeface="Arial"/>
                <a:cs typeface="Arial"/>
              </a:rPr>
              <a:t>	17</a:t>
            </a:r>
            <a:r>
              <a:rPr sz="1400" b="1" i="1" spc="34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19</a:t>
            </a:r>
            <a:r>
              <a:rPr sz="1400" b="1" i="1" spc="105" dirty="0">
                <a:latin typeface="Arial"/>
                <a:cs typeface="Arial"/>
              </a:rPr>
              <a:t>  </a:t>
            </a:r>
            <a:r>
              <a:rPr sz="1400" b="1" i="1" dirty="0">
                <a:latin typeface="Arial"/>
                <a:cs typeface="Arial"/>
              </a:rPr>
              <a:t>21</a:t>
            </a:r>
            <a:r>
              <a:rPr sz="1400" b="1" i="1" spc="-1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22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b="1" i="1" spc="-20" dirty="0">
                <a:latin typeface="Arial"/>
                <a:cs typeface="Arial"/>
              </a:rPr>
              <a:t>2325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25" dirty="0">
                <a:latin typeface="Arial"/>
                <a:cs typeface="Arial"/>
              </a:rPr>
              <a:t>27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25" dirty="0">
                <a:latin typeface="Arial"/>
                <a:cs typeface="Arial"/>
              </a:rPr>
              <a:t>29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25" dirty="0">
                <a:latin typeface="Arial"/>
                <a:cs typeface="Arial"/>
              </a:rPr>
              <a:t>31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25" dirty="0">
                <a:latin typeface="Arial"/>
                <a:cs typeface="Arial"/>
              </a:rPr>
              <a:t>33</a:t>
            </a:r>
            <a:r>
              <a:rPr sz="1400" b="1" i="1" dirty="0">
                <a:latin typeface="Arial"/>
                <a:cs typeface="Arial"/>
              </a:rPr>
              <a:t>	</a:t>
            </a:r>
            <a:r>
              <a:rPr sz="1400" b="1" i="1" spc="-2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91500" y="4486275"/>
            <a:ext cx="541655" cy="682625"/>
          </a:xfrm>
          <a:prstGeom prst="rect">
            <a:avLst/>
          </a:prstGeom>
          <a:solidFill>
            <a:srgbClr val="99CCFF"/>
          </a:solidFill>
          <a:ln w="38100">
            <a:solidFill>
              <a:srgbClr val="000000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470"/>
              </a:spcBef>
            </a:pPr>
            <a:r>
              <a:rPr sz="1800" b="1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718300" y="4486275"/>
            <a:ext cx="934719" cy="682625"/>
          </a:xfrm>
          <a:prstGeom prst="rect">
            <a:avLst/>
          </a:prstGeom>
          <a:solidFill>
            <a:srgbClr val="99CCFF"/>
          </a:solidFill>
          <a:ln w="39750">
            <a:solidFill>
              <a:srgbClr val="000000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R="24130" algn="ctr">
              <a:lnSpc>
                <a:spcPct val="100000"/>
              </a:lnSpc>
              <a:spcBef>
                <a:spcPts val="1470"/>
              </a:spcBef>
            </a:pPr>
            <a:r>
              <a:rPr sz="1800" b="1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34813" y="4486275"/>
            <a:ext cx="1483995" cy="682625"/>
          </a:xfrm>
          <a:prstGeom prst="rect">
            <a:avLst/>
          </a:prstGeom>
          <a:solidFill>
            <a:srgbClr val="99CCFF"/>
          </a:solidFill>
          <a:ln w="38100">
            <a:solidFill>
              <a:srgbClr val="000000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470"/>
              </a:spcBef>
            </a:pPr>
            <a:r>
              <a:rPr sz="1800" b="1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398901" y="4486275"/>
            <a:ext cx="1836420" cy="682625"/>
          </a:xfrm>
          <a:prstGeom prst="rect">
            <a:avLst/>
          </a:prstGeom>
          <a:solidFill>
            <a:srgbClr val="99CCFF"/>
          </a:solidFill>
          <a:ln w="39624">
            <a:solidFill>
              <a:srgbClr val="000000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L="84455" algn="ctr">
              <a:lnSpc>
                <a:spcPct val="100000"/>
              </a:lnSpc>
              <a:spcBef>
                <a:spcPts val="1470"/>
              </a:spcBef>
            </a:pPr>
            <a:r>
              <a:rPr sz="1800" b="1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132076" y="4486275"/>
            <a:ext cx="1265555" cy="682625"/>
          </a:xfrm>
          <a:custGeom>
            <a:avLst/>
            <a:gdLst/>
            <a:ahLst/>
            <a:cxnLst/>
            <a:rect l="l" t="t" r="r" b="b"/>
            <a:pathLst>
              <a:path w="1265554" h="682625">
                <a:moveTo>
                  <a:pt x="0" y="682625"/>
                </a:moveTo>
                <a:lnTo>
                  <a:pt x="1265237" y="682625"/>
                </a:lnTo>
                <a:lnTo>
                  <a:pt x="1265237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151919" y="4505325"/>
            <a:ext cx="1226820" cy="64389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67640" rIns="0" bIns="0" rtlCol="0">
            <a:spAutoFit/>
          </a:bodyPr>
          <a:lstStyle/>
          <a:p>
            <a:pPr marR="23495" algn="ctr">
              <a:lnSpc>
                <a:spcPct val="100000"/>
              </a:lnSpc>
              <a:spcBef>
                <a:spcPts val="1320"/>
              </a:spcBef>
            </a:pPr>
            <a:r>
              <a:rPr sz="1800" b="1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135251" y="5167312"/>
            <a:ext cx="1076325" cy="682625"/>
          </a:xfrm>
          <a:custGeom>
            <a:avLst/>
            <a:gdLst/>
            <a:ahLst/>
            <a:cxnLst/>
            <a:rect l="l" t="t" r="r" b="b"/>
            <a:pathLst>
              <a:path w="1076325" h="682625">
                <a:moveTo>
                  <a:pt x="0" y="682625"/>
                </a:moveTo>
                <a:lnTo>
                  <a:pt x="1076325" y="682625"/>
                </a:lnTo>
                <a:lnTo>
                  <a:pt x="1076325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152713" y="5188743"/>
            <a:ext cx="1040130" cy="64262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70180" rIns="0" bIns="0" rtlCol="0">
            <a:spAutoFit/>
          </a:bodyPr>
          <a:lstStyle/>
          <a:p>
            <a:pPr marR="16510" algn="ctr">
              <a:lnSpc>
                <a:spcPct val="100000"/>
              </a:lnSpc>
              <a:spcBef>
                <a:spcPts val="1340"/>
              </a:spcBef>
            </a:pPr>
            <a:r>
              <a:rPr sz="1800" b="1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652575" y="5168900"/>
            <a:ext cx="358775" cy="681355"/>
          </a:xfrm>
          <a:prstGeom prst="rect">
            <a:avLst/>
          </a:prstGeom>
          <a:solidFill>
            <a:srgbClr val="99CCFF"/>
          </a:solidFill>
          <a:ln w="38100">
            <a:solidFill>
              <a:srgbClr val="000000"/>
            </a:solidFill>
          </a:ln>
        </p:spPr>
        <p:txBody>
          <a:bodyPr vert="horz" wrap="square" lIns="0" tIns="18986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495"/>
              </a:spcBef>
            </a:pPr>
            <a:r>
              <a:rPr sz="1800" b="1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896925" y="5168900"/>
            <a:ext cx="755650" cy="681355"/>
          </a:xfrm>
          <a:prstGeom prst="rect">
            <a:avLst/>
          </a:prstGeom>
          <a:solidFill>
            <a:srgbClr val="99CCFF"/>
          </a:solidFill>
          <a:ln w="39687">
            <a:solidFill>
              <a:srgbClr val="000000"/>
            </a:solidFill>
          </a:ln>
        </p:spPr>
        <p:txBody>
          <a:bodyPr vert="horz" wrap="square" lIns="0" tIns="1898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495"/>
              </a:spcBef>
            </a:pPr>
            <a:r>
              <a:rPr sz="1800" b="1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594350" y="5167312"/>
            <a:ext cx="1303655" cy="682625"/>
          </a:xfrm>
          <a:custGeom>
            <a:avLst/>
            <a:gdLst/>
            <a:ahLst/>
            <a:cxnLst/>
            <a:rect l="l" t="t" r="r" b="b"/>
            <a:pathLst>
              <a:path w="1303654" h="682625">
                <a:moveTo>
                  <a:pt x="0" y="682625"/>
                </a:moveTo>
                <a:lnTo>
                  <a:pt x="1303401" y="682625"/>
                </a:lnTo>
                <a:lnTo>
                  <a:pt x="1303401" y="0"/>
                </a:lnTo>
                <a:lnTo>
                  <a:pt x="0" y="0"/>
                </a:lnTo>
                <a:lnTo>
                  <a:pt x="0" y="68262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615051" y="5190363"/>
            <a:ext cx="1262380" cy="64071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68275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325"/>
              </a:spcBef>
            </a:pPr>
            <a:r>
              <a:rPr sz="1800" b="1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98901" y="5168900"/>
            <a:ext cx="2196465" cy="681355"/>
          </a:xfrm>
          <a:prstGeom prst="rect">
            <a:avLst/>
          </a:prstGeom>
          <a:solidFill>
            <a:srgbClr val="99CCFF"/>
          </a:solidFill>
          <a:ln w="39750">
            <a:solidFill>
              <a:srgbClr val="000000"/>
            </a:solidFill>
          </a:ln>
        </p:spPr>
        <p:txBody>
          <a:bodyPr vert="horz" wrap="square" lIns="0" tIns="189865" rIns="0" bIns="0" rtlCol="0">
            <a:spAutoFit/>
          </a:bodyPr>
          <a:lstStyle/>
          <a:p>
            <a:pPr marL="99060" algn="ctr">
              <a:lnSpc>
                <a:spcPct val="100000"/>
              </a:lnSpc>
              <a:spcBef>
                <a:spcPts val="1495"/>
              </a:spcBef>
            </a:pPr>
            <a:r>
              <a:rPr sz="1800" b="1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944562" y="4486275"/>
            <a:ext cx="647065" cy="682625"/>
          </a:xfrm>
          <a:prstGeom prst="rect">
            <a:avLst/>
          </a:prstGeom>
          <a:solidFill>
            <a:srgbClr val="99CCFF"/>
          </a:solidFill>
          <a:ln w="39750">
            <a:solidFill>
              <a:srgbClr val="000000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R="25400" algn="ctr">
              <a:lnSpc>
                <a:spcPts val="1775"/>
              </a:lnSpc>
              <a:spcBef>
                <a:spcPts val="725"/>
              </a:spcBef>
            </a:pPr>
            <a:r>
              <a:rPr sz="1600" b="1" i="1" spc="-25" dirty="0">
                <a:latin typeface="Arial"/>
                <a:cs typeface="Arial"/>
              </a:rPr>
              <a:t>WC</a:t>
            </a:r>
            <a:endParaRPr sz="1600">
              <a:latin typeface="Arial"/>
              <a:cs typeface="Arial"/>
            </a:endParaRPr>
          </a:p>
          <a:p>
            <a:pPr marR="24765" algn="ctr">
              <a:lnSpc>
                <a:spcPts val="1775"/>
              </a:lnSpc>
            </a:pPr>
            <a:r>
              <a:rPr sz="1600" b="1" i="1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44562" y="5168900"/>
            <a:ext cx="647065" cy="681355"/>
          </a:xfrm>
          <a:prstGeom prst="rect">
            <a:avLst/>
          </a:prstGeom>
          <a:solidFill>
            <a:srgbClr val="99CCFF"/>
          </a:solidFill>
          <a:ln w="39750">
            <a:solidFill>
              <a:srgbClr val="000000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248920" marR="164465" indent="-113664">
              <a:lnSpc>
                <a:spcPts val="1630"/>
              </a:lnSpc>
              <a:spcBef>
                <a:spcPts val="1050"/>
              </a:spcBef>
            </a:pPr>
            <a:r>
              <a:rPr sz="1600" b="1" i="1" spc="-25" dirty="0">
                <a:latin typeface="Arial"/>
                <a:cs typeface="Arial"/>
              </a:rPr>
              <a:t>WC </a:t>
            </a:r>
            <a:r>
              <a:rPr sz="1600" b="1" i="1" spc="-5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0" name="object 9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955035" y="6262121"/>
            <a:ext cx="470141" cy="511289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3085845" y="631952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143250" y="6105525"/>
            <a:ext cx="2638425" cy="668020"/>
            <a:chOff x="3143250" y="6105525"/>
            <a:chExt cx="2638425" cy="668020"/>
          </a:xfrm>
        </p:grpSpPr>
        <p:pic>
          <p:nvPicPr>
            <p:cNvPr id="93" name="object 9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43250" y="6105525"/>
              <a:ext cx="114300" cy="24606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23332" y="6262121"/>
              <a:ext cx="457974" cy="511289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5454777" y="63195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5513323" y="6105525"/>
            <a:ext cx="1616710" cy="668020"/>
            <a:chOff x="5513323" y="6105525"/>
            <a:chExt cx="1616710" cy="668020"/>
          </a:xfrm>
        </p:grpSpPr>
        <p:pic>
          <p:nvPicPr>
            <p:cNvPr id="97" name="object 9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513323" y="6105525"/>
              <a:ext cx="114300" cy="24606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659879" y="6262121"/>
              <a:ext cx="470141" cy="511289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6791706" y="631952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838950" y="6105525"/>
            <a:ext cx="1036319" cy="668020"/>
            <a:chOff x="6838950" y="6105525"/>
            <a:chExt cx="1036319" cy="668020"/>
          </a:xfrm>
        </p:grpSpPr>
        <p:pic>
          <p:nvPicPr>
            <p:cNvPr id="101" name="object 10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838950" y="6105525"/>
              <a:ext cx="114300" cy="24606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05116" y="6262121"/>
              <a:ext cx="470141" cy="511289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7536942" y="6319520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592948" y="6105525"/>
            <a:ext cx="645160" cy="655955"/>
            <a:chOff x="7592948" y="6105525"/>
            <a:chExt cx="645160" cy="655955"/>
          </a:xfrm>
        </p:grpSpPr>
        <p:pic>
          <p:nvPicPr>
            <p:cNvPr id="105" name="object 10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592948" y="6105525"/>
              <a:ext cx="114300" cy="24606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767827" y="6249929"/>
              <a:ext cx="470141" cy="511289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7899907" y="630671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5955791" y="2587625"/>
            <a:ext cx="2566035" cy="3764279"/>
            <a:chOff x="5955791" y="2587625"/>
            <a:chExt cx="2566035" cy="3764279"/>
          </a:xfrm>
        </p:grpSpPr>
        <p:pic>
          <p:nvPicPr>
            <p:cNvPr id="109" name="object 10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943849" y="6105525"/>
              <a:ext cx="114300" cy="24606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037325" y="2587625"/>
              <a:ext cx="2400300" cy="758825"/>
            </a:xfrm>
            <a:custGeom>
              <a:avLst/>
              <a:gdLst/>
              <a:ahLst/>
              <a:cxnLst/>
              <a:rect l="l" t="t" r="r" b="b"/>
              <a:pathLst>
                <a:path w="2400300" h="758825">
                  <a:moveTo>
                    <a:pt x="2400300" y="0"/>
                  </a:moveTo>
                  <a:lnTo>
                    <a:pt x="0" y="0"/>
                  </a:lnTo>
                  <a:lnTo>
                    <a:pt x="0" y="758825"/>
                  </a:lnTo>
                  <a:lnTo>
                    <a:pt x="2400300" y="758825"/>
                  </a:lnTo>
                  <a:lnTo>
                    <a:pt x="24003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955791" y="2685288"/>
              <a:ext cx="622554" cy="67741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898891" y="2685288"/>
              <a:ext cx="622553" cy="67741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08163" y="2685288"/>
              <a:ext cx="622553" cy="67741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917435" y="2685288"/>
              <a:ext cx="622553" cy="67741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444995" y="2685288"/>
              <a:ext cx="605790" cy="677418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6050026" y="2763977"/>
            <a:ext cx="2359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  <a:tabLst>
                <a:tab pos="585470" algn="l"/>
                <a:tab pos="1058545" algn="l"/>
                <a:tab pos="1549400" algn="l"/>
                <a:tab pos="2040255" algn="l"/>
              </a:tabLst>
            </a:pPr>
            <a:r>
              <a:rPr sz="2400" b="1" i="1" spc="-50" dirty="0">
                <a:latin typeface="Arial"/>
                <a:cs typeface="Arial"/>
              </a:rPr>
              <a:t>B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E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D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C</a:t>
            </a:r>
            <a:r>
              <a:rPr sz="2400" b="1" i="1" dirty="0">
                <a:latin typeface="Arial"/>
                <a:cs typeface="Arial"/>
              </a:rPr>
              <a:t>	</a:t>
            </a:r>
            <a:r>
              <a:rPr sz="2400" b="1" i="1" spc="-5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6011926" y="2574925"/>
            <a:ext cx="2435225" cy="787400"/>
            <a:chOff x="6011926" y="2574925"/>
            <a:chExt cx="2435225" cy="787400"/>
          </a:xfrm>
        </p:grpSpPr>
        <p:sp>
          <p:nvSpPr>
            <p:cNvPr id="118" name="object 118"/>
            <p:cNvSpPr/>
            <p:nvPr/>
          </p:nvSpPr>
          <p:spPr>
            <a:xfrm>
              <a:off x="6030976" y="2593975"/>
              <a:ext cx="2397125" cy="749300"/>
            </a:xfrm>
            <a:custGeom>
              <a:avLst/>
              <a:gdLst/>
              <a:ahLst/>
              <a:cxnLst/>
              <a:rect l="l" t="t" r="r" b="b"/>
              <a:pathLst>
                <a:path w="2397125" h="749300">
                  <a:moveTo>
                    <a:pt x="0" y="749300"/>
                  </a:moveTo>
                  <a:lnTo>
                    <a:pt x="2397125" y="749300"/>
                  </a:lnTo>
                  <a:lnTo>
                    <a:pt x="2397125" y="0"/>
                  </a:lnTo>
                  <a:lnTo>
                    <a:pt x="0" y="0"/>
                  </a:lnTo>
                  <a:lnTo>
                    <a:pt x="0" y="749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502400" y="2593975"/>
              <a:ext cx="1473200" cy="754380"/>
            </a:xfrm>
            <a:custGeom>
              <a:avLst/>
              <a:gdLst/>
              <a:ahLst/>
              <a:cxnLst/>
              <a:rect l="l" t="t" r="r" b="b"/>
              <a:pathLst>
                <a:path w="1473200" h="754379">
                  <a:moveTo>
                    <a:pt x="0" y="0"/>
                  </a:moveTo>
                  <a:lnTo>
                    <a:pt x="0" y="754126"/>
                  </a:lnTo>
                </a:path>
                <a:path w="1473200" h="754379">
                  <a:moveTo>
                    <a:pt x="495300" y="0"/>
                  </a:moveTo>
                  <a:lnTo>
                    <a:pt x="495300" y="754126"/>
                  </a:lnTo>
                </a:path>
                <a:path w="1473200" h="754379">
                  <a:moveTo>
                    <a:pt x="985901" y="0"/>
                  </a:moveTo>
                  <a:lnTo>
                    <a:pt x="985901" y="754126"/>
                  </a:lnTo>
                </a:path>
                <a:path w="1473200" h="754379">
                  <a:moveTo>
                    <a:pt x="1473200" y="0"/>
                  </a:moveTo>
                  <a:lnTo>
                    <a:pt x="1473200" y="75412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121" name="object 1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406400"/>
            <a:ext cx="7776209" cy="1384300"/>
            <a:chOff x="685800" y="406400"/>
            <a:chExt cx="7776209" cy="1384300"/>
          </a:xfrm>
        </p:grpSpPr>
        <p:sp>
          <p:nvSpPr>
            <p:cNvPr id="3" name="object 3"/>
            <p:cNvSpPr/>
            <p:nvPr/>
          </p:nvSpPr>
          <p:spPr>
            <a:xfrm>
              <a:off x="685800" y="406400"/>
              <a:ext cx="7772400" cy="1384300"/>
            </a:xfrm>
            <a:custGeom>
              <a:avLst/>
              <a:gdLst/>
              <a:ahLst/>
              <a:cxnLst/>
              <a:rect l="l" t="t" r="r" b="b"/>
              <a:pathLst>
                <a:path w="7772400" h="1384300">
                  <a:moveTo>
                    <a:pt x="7772400" y="0"/>
                  </a:moveTo>
                  <a:lnTo>
                    <a:pt x="0" y="0"/>
                  </a:lnTo>
                  <a:lnTo>
                    <a:pt x="0" y="1384300"/>
                  </a:lnTo>
                  <a:lnTo>
                    <a:pt x="7772400" y="13843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728" y="536447"/>
              <a:ext cx="7590282" cy="12291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406400"/>
            <a:ext cx="7772400" cy="13843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100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2300"/>
              </a:spcBef>
            </a:pPr>
            <a:r>
              <a:rPr dirty="0"/>
              <a:t>Importance</a:t>
            </a:r>
            <a:r>
              <a:rPr spc="-5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0" dirty="0"/>
              <a:t>Scheduling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51687" y="1859279"/>
            <a:ext cx="8002270" cy="3565525"/>
            <a:chOff x="551687" y="1859279"/>
            <a:chExt cx="8002270" cy="35655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687" y="1897379"/>
              <a:ext cx="858774" cy="8359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507" y="1859279"/>
              <a:ext cx="7075170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507" y="2298191"/>
              <a:ext cx="6645402" cy="899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775" y="2967227"/>
              <a:ext cx="750569" cy="7277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212" y="2930651"/>
              <a:ext cx="6857238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212" y="3314699"/>
              <a:ext cx="6368034" cy="7871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6212" y="3698747"/>
              <a:ext cx="3155441" cy="7871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775" y="4290059"/>
              <a:ext cx="750569" cy="7277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212" y="4253483"/>
              <a:ext cx="5787390" cy="7871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6212" y="4637531"/>
              <a:ext cx="3454146" cy="78714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74293" y="1966341"/>
            <a:ext cx="7444740" cy="32169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95300" marR="506095" indent="-483234">
              <a:lnSpc>
                <a:spcPts val="3460"/>
              </a:lnSpc>
              <a:spcBef>
                <a:spcPts val="535"/>
              </a:spcBef>
              <a:buFont typeface="Wingdings"/>
              <a:buChar char=""/>
              <a:tabLst>
                <a:tab pos="495300" algn="l"/>
              </a:tabLst>
            </a:pPr>
            <a:r>
              <a:rPr sz="3200" b="1" i="1" dirty="0">
                <a:latin typeface="Arial"/>
                <a:cs typeface="Arial"/>
              </a:rPr>
              <a:t>Effective</a:t>
            </a:r>
            <a:r>
              <a:rPr sz="3200" b="1" i="1" spc="-10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and</a:t>
            </a:r>
            <a:r>
              <a:rPr sz="3200" b="1" i="1" spc="-9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efficient</a:t>
            </a:r>
            <a:r>
              <a:rPr sz="3200" b="1" i="1" spc="-90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scheduling </a:t>
            </a:r>
            <a:r>
              <a:rPr sz="3200" b="1" i="1" dirty="0">
                <a:latin typeface="Arial"/>
                <a:cs typeface="Arial"/>
              </a:rPr>
              <a:t>can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be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</a:t>
            </a:r>
            <a:r>
              <a:rPr sz="3200" b="1" i="1" spc="-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competitive</a:t>
            </a:r>
            <a:r>
              <a:rPr sz="3200" b="1" i="1" spc="-60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advantage</a:t>
            </a:r>
            <a:endParaRPr sz="3200">
              <a:latin typeface="Arial"/>
              <a:cs typeface="Arial"/>
            </a:endParaRPr>
          </a:p>
          <a:p>
            <a:pPr marL="1143000" marR="5080" lvl="1" indent="-457200">
              <a:lnSpc>
                <a:spcPts val="3020"/>
              </a:lnSpc>
              <a:spcBef>
                <a:spcPts val="1355"/>
              </a:spcBef>
              <a:buFont typeface="Wingdings"/>
              <a:buChar char=""/>
              <a:tabLst>
                <a:tab pos="1143000" algn="l"/>
              </a:tabLst>
            </a:pPr>
            <a:r>
              <a:rPr sz="2800" b="1" i="1" dirty="0">
                <a:latin typeface="Arial"/>
                <a:cs typeface="Arial"/>
              </a:rPr>
              <a:t>Faster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movement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of</a:t>
            </a:r>
            <a:r>
              <a:rPr sz="2800" b="1" i="1" spc="-9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goods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through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spc="-50" dirty="0">
                <a:latin typeface="Arial"/>
                <a:cs typeface="Arial"/>
              </a:rPr>
              <a:t>a </a:t>
            </a:r>
            <a:r>
              <a:rPr sz="2800" b="1" i="1" dirty="0">
                <a:latin typeface="Arial"/>
                <a:cs typeface="Arial"/>
              </a:rPr>
              <a:t>facility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means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better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use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of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assets </a:t>
            </a:r>
            <a:r>
              <a:rPr sz="2800" b="1" i="1" dirty="0">
                <a:latin typeface="Arial"/>
                <a:cs typeface="Arial"/>
              </a:rPr>
              <a:t>and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lower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costs</a:t>
            </a:r>
            <a:endParaRPr sz="2800">
              <a:latin typeface="Arial"/>
              <a:cs typeface="Arial"/>
            </a:endParaRPr>
          </a:p>
          <a:p>
            <a:pPr marL="1143000" marR="1076325" lvl="1" indent="-457200">
              <a:lnSpc>
                <a:spcPts val="3020"/>
              </a:lnSpc>
              <a:spcBef>
                <a:spcPts val="1360"/>
              </a:spcBef>
              <a:buFont typeface="Wingdings"/>
              <a:buChar char=""/>
              <a:tabLst>
                <a:tab pos="1143000" algn="l"/>
              </a:tabLst>
            </a:pPr>
            <a:r>
              <a:rPr sz="2800" b="1" i="1" dirty="0">
                <a:latin typeface="Arial"/>
                <a:cs typeface="Arial"/>
              </a:rPr>
              <a:t>Good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schedules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result</a:t>
            </a:r>
            <a:r>
              <a:rPr sz="2800" b="1" i="1" spc="-8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in</a:t>
            </a:r>
            <a:r>
              <a:rPr sz="2800" b="1" i="1" spc="-95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more </a:t>
            </a:r>
            <a:r>
              <a:rPr sz="2800" b="1" i="1" dirty="0">
                <a:latin typeface="Arial"/>
                <a:cs typeface="Arial"/>
              </a:rPr>
              <a:t>reliable</a:t>
            </a:r>
            <a:r>
              <a:rPr sz="2800" b="1" i="1" spc="-120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deliveries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792" y="6627222"/>
            <a:ext cx="132270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3333CC"/>
                </a:solidFill>
                <a:latin typeface="Arial MT"/>
                <a:cs typeface="Arial MT"/>
              </a:rPr>
              <a:t>©</a:t>
            </a:r>
            <a:r>
              <a:rPr sz="900" spc="-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333CC"/>
                </a:solidFill>
                <a:latin typeface="Arial MT"/>
                <a:cs typeface="Arial MT"/>
              </a:rPr>
              <a:t>2006</a:t>
            </a:r>
            <a:r>
              <a:rPr sz="900" spc="-1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333CC"/>
                </a:solidFill>
                <a:latin typeface="Arial MT"/>
                <a:cs typeface="Arial MT"/>
              </a:rPr>
              <a:t>Prentice</a:t>
            </a:r>
            <a:r>
              <a:rPr sz="900" spc="-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3333CC"/>
                </a:solidFill>
                <a:latin typeface="Arial MT"/>
                <a:cs typeface="Arial MT"/>
              </a:rPr>
              <a:t>Hall,</a:t>
            </a:r>
            <a:r>
              <a:rPr sz="900" spc="-1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900" spc="-20" dirty="0">
                <a:solidFill>
                  <a:srgbClr val="3333CC"/>
                </a:solidFill>
                <a:latin typeface="Arial MT"/>
                <a:cs typeface="Arial MT"/>
              </a:rPr>
              <a:t>Inc.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576" y="618744"/>
            <a:ext cx="5295137" cy="12291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2376" rIns="0" bIns="0" rtlCol="0">
            <a:spAutoFit/>
          </a:bodyPr>
          <a:lstStyle/>
          <a:p>
            <a:pPr marL="1600835">
              <a:lnSpc>
                <a:spcPct val="100000"/>
              </a:lnSpc>
              <a:spcBef>
                <a:spcPts val="105"/>
              </a:spcBef>
            </a:pPr>
            <a:r>
              <a:rPr dirty="0"/>
              <a:t>Practice</a:t>
            </a:r>
            <a:r>
              <a:rPr spc="-35" dirty="0"/>
              <a:t> </a:t>
            </a:r>
            <a:r>
              <a:rPr spc="-10" dirty="0"/>
              <a:t>Yourself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17537" y="1974850"/>
          <a:ext cx="7835265" cy="3950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1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49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25" dirty="0">
                          <a:latin typeface="Comic Sans MS"/>
                          <a:cs typeface="Comic Sans MS"/>
                        </a:rPr>
                        <a:t>JOB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dirty="0">
                          <a:latin typeface="Comic Sans MS"/>
                          <a:cs typeface="Comic Sans MS"/>
                        </a:rPr>
                        <a:t>Work</a:t>
                      </a:r>
                      <a:r>
                        <a:rPr sz="2000" b="1" spc="-50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000" b="1" spc="-10" dirty="0">
                          <a:latin typeface="Comic Sans MS"/>
                          <a:cs typeface="Comic Sans MS"/>
                        </a:rPr>
                        <a:t>center(1)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dirty="0">
                          <a:latin typeface="Comic Sans MS"/>
                          <a:cs typeface="Comic Sans MS"/>
                        </a:rPr>
                        <a:t>Work</a:t>
                      </a:r>
                      <a:r>
                        <a:rPr sz="2000" b="1" spc="-50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2000" b="1" spc="-10" dirty="0">
                          <a:latin typeface="Comic Sans MS"/>
                          <a:cs typeface="Comic Sans MS"/>
                        </a:rPr>
                        <a:t>center(2)</a:t>
                      </a:r>
                      <a:endParaRPr sz="2000">
                        <a:latin typeface="Comic Sans MS"/>
                        <a:cs typeface="Comic Sans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12700">
                      <a:solidFill>
                        <a:srgbClr val="F7FAFF"/>
                      </a:solidFill>
                      <a:prstDash val="solid"/>
                    </a:lnT>
                    <a:lnB w="38100">
                      <a:solidFill>
                        <a:srgbClr val="F7FA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A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7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2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T w="38100">
                      <a:solidFill>
                        <a:srgbClr val="F7FAFF"/>
                      </a:solidFill>
                      <a:prstDash val="solid"/>
                    </a:lnT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B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9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4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49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C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3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5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D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1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2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solidFill>
                      <a:srgbClr val="EE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8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E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5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0" dirty="0">
                          <a:latin typeface="Comic Sans MS"/>
                          <a:cs typeface="Comic Sans MS"/>
                        </a:rPr>
                        <a:t>8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FAFF"/>
                      </a:solidFill>
                      <a:prstDash val="solid"/>
                    </a:lnL>
                    <a:lnR w="12700">
                      <a:solidFill>
                        <a:srgbClr val="F7FAFF"/>
                      </a:solidFill>
                      <a:prstDash val="solid"/>
                    </a:lnR>
                    <a:lnB w="12700">
                      <a:solidFill>
                        <a:srgbClr val="F7FAFF"/>
                      </a:solidFill>
                      <a:prstDash val="solid"/>
                    </a:lnB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618744"/>
            <a:ext cx="3614166" cy="12291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2376" rIns="0" bIns="0" rtlCol="0">
            <a:spAutoFit/>
          </a:bodyPr>
          <a:lstStyle/>
          <a:p>
            <a:pPr marL="2442210">
              <a:lnSpc>
                <a:spcPct val="100000"/>
              </a:lnSpc>
              <a:spcBef>
                <a:spcPts val="105"/>
              </a:spcBef>
            </a:pPr>
            <a:r>
              <a:rPr dirty="0"/>
              <a:t>Gant </a:t>
            </a:r>
            <a:r>
              <a:rPr spc="-10" dirty="0"/>
              <a:t>Chart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9495" y="1847088"/>
            <a:ext cx="7896859" cy="4167504"/>
            <a:chOff x="539495" y="1847088"/>
            <a:chExt cx="7896859" cy="416750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95" y="1880616"/>
              <a:ext cx="645414" cy="8435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155" y="1847088"/>
              <a:ext cx="7431785" cy="899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155" y="2286000"/>
              <a:ext cx="4549902" cy="899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95" y="2953512"/>
              <a:ext cx="645414" cy="8435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155" y="2919984"/>
              <a:ext cx="7026402" cy="8999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155" y="3358896"/>
              <a:ext cx="7297674" cy="8999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155" y="3797808"/>
              <a:ext cx="7568946" cy="8999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155" y="4236720"/>
              <a:ext cx="7273290" cy="8999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155" y="4675632"/>
              <a:ext cx="7518654" cy="8999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155" y="5114544"/>
              <a:ext cx="1482090" cy="89992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64540" y="1953895"/>
            <a:ext cx="7291705" cy="37820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140970" indent="-343535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i="1" dirty="0">
                <a:latin typeface="Arial"/>
                <a:cs typeface="Arial"/>
              </a:rPr>
              <a:t>This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is</a:t>
            </a:r>
            <a:r>
              <a:rPr sz="3200" b="1" i="1" spc="-2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also</a:t>
            </a:r>
            <a:r>
              <a:rPr sz="3200" b="1" i="1" spc="-2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known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as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“Gant</a:t>
            </a:r>
            <a:r>
              <a:rPr sz="3200" b="1" i="1" spc="-30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Chart” </a:t>
            </a:r>
            <a:r>
              <a:rPr sz="3200" b="1" i="1" dirty="0">
                <a:latin typeface="Arial"/>
                <a:cs typeface="Arial"/>
              </a:rPr>
              <a:t>or</a:t>
            </a:r>
            <a:r>
              <a:rPr sz="3200" b="1" i="1" spc="-2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time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phrase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chart.</a:t>
            </a:r>
            <a:endParaRPr sz="3200">
              <a:latin typeface="Arial"/>
              <a:cs typeface="Arial"/>
            </a:endParaRPr>
          </a:p>
          <a:p>
            <a:pPr marL="355600" marR="5080" indent="-343535">
              <a:lnSpc>
                <a:spcPct val="90000"/>
              </a:lnSpc>
              <a:spcBef>
                <a:spcPts val="148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i="1" dirty="0">
                <a:latin typeface="Arial"/>
                <a:cs typeface="Arial"/>
              </a:rPr>
              <a:t>Note: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When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you</a:t>
            </a:r>
            <a:r>
              <a:rPr sz="3200" b="1" i="1" spc="-3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will</a:t>
            </a:r>
            <a:r>
              <a:rPr sz="3200" b="1" i="1" spc="-3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compare</a:t>
            </a:r>
            <a:r>
              <a:rPr sz="3200" b="1" i="1" spc="-15" dirty="0">
                <a:latin typeface="Arial"/>
                <a:cs typeface="Arial"/>
              </a:rPr>
              <a:t> </a:t>
            </a:r>
            <a:r>
              <a:rPr sz="3200" b="1" i="1" spc="-25" dirty="0">
                <a:latin typeface="Arial"/>
                <a:cs typeface="Arial"/>
              </a:rPr>
              <a:t>the </a:t>
            </a:r>
            <a:r>
              <a:rPr sz="3200" b="1" i="1" dirty="0">
                <a:latin typeface="Arial"/>
                <a:cs typeface="Arial"/>
              </a:rPr>
              <a:t>data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always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compare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it</a:t>
            </a:r>
            <a:r>
              <a:rPr sz="3200" b="1" i="1" spc="-1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with</a:t>
            </a:r>
            <a:r>
              <a:rPr sz="3200" b="1" i="1" spc="-4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all</a:t>
            </a:r>
            <a:r>
              <a:rPr sz="3200" b="1" i="1" spc="-25" dirty="0">
                <a:latin typeface="Arial"/>
                <a:cs typeface="Arial"/>
              </a:rPr>
              <a:t> the </a:t>
            </a:r>
            <a:r>
              <a:rPr sz="3200" b="1" i="1" dirty="0">
                <a:latin typeface="Arial"/>
                <a:cs typeface="Arial"/>
              </a:rPr>
              <a:t>data.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If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there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are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10</a:t>
            </a:r>
            <a:r>
              <a:rPr sz="3200" b="1" i="1" spc="-3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processing</a:t>
            </a:r>
            <a:r>
              <a:rPr sz="3200" b="1" i="1" spc="-45" dirty="0">
                <a:latin typeface="Arial"/>
                <a:cs typeface="Arial"/>
              </a:rPr>
              <a:t> </a:t>
            </a:r>
            <a:r>
              <a:rPr sz="3200" b="1" i="1" spc="-20" dirty="0">
                <a:latin typeface="Arial"/>
                <a:cs typeface="Arial"/>
              </a:rPr>
              <a:t>time </a:t>
            </a:r>
            <a:r>
              <a:rPr sz="3200" b="1" i="1" dirty="0">
                <a:latin typeface="Arial"/>
                <a:cs typeface="Arial"/>
              </a:rPr>
              <a:t>of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2</a:t>
            </a:r>
            <a:r>
              <a:rPr sz="3200" b="1" i="1" spc="-1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work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centers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for</a:t>
            </a:r>
            <a:r>
              <a:rPr sz="3200" b="1" i="1" spc="-3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choosing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spc="-25" dirty="0">
                <a:latin typeface="Arial"/>
                <a:cs typeface="Arial"/>
              </a:rPr>
              <a:t>the </a:t>
            </a:r>
            <a:r>
              <a:rPr sz="3200" b="1" i="1" dirty="0">
                <a:latin typeface="Arial"/>
                <a:cs typeface="Arial"/>
              </a:rPr>
              <a:t>sequence</a:t>
            </a:r>
            <a:r>
              <a:rPr sz="3200" b="1" i="1" spc="-6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u</a:t>
            </a:r>
            <a:r>
              <a:rPr sz="3200" b="1" i="1" spc="-3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need</a:t>
            </a:r>
            <a:r>
              <a:rPr sz="3200" b="1" i="1" spc="-6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to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consider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all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spc="-25" dirty="0">
                <a:latin typeface="Arial"/>
                <a:cs typeface="Arial"/>
              </a:rPr>
              <a:t>the </a:t>
            </a:r>
            <a:r>
              <a:rPr sz="3200" b="1" i="1" spc="-10" dirty="0">
                <a:latin typeface="Arial"/>
                <a:cs typeface="Arial"/>
              </a:rPr>
              <a:t>jobs.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393191"/>
            <a:ext cx="7772400" cy="1229360"/>
            <a:chOff x="685800" y="393191"/>
            <a:chExt cx="7772400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7772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772400" y="9271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2619" y="393191"/>
              <a:ext cx="5354574" cy="12291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800" y="508000"/>
            <a:ext cx="7772400" cy="9271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65"/>
              </a:spcBef>
            </a:pPr>
            <a:r>
              <a:rPr dirty="0"/>
              <a:t>Sequencing</a:t>
            </a:r>
            <a:r>
              <a:rPr spc="-20" dirty="0"/>
              <a:t> Jobs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73963" y="1665732"/>
            <a:ext cx="8192770" cy="4596130"/>
            <a:chOff x="473963" y="1665732"/>
            <a:chExt cx="8192770" cy="45961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963" y="1703832"/>
              <a:ext cx="858774" cy="8359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783" y="1665732"/>
              <a:ext cx="6980682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783" y="2104644"/>
              <a:ext cx="7660385" cy="899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963" y="2776728"/>
              <a:ext cx="858774" cy="8359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783" y="2738628"/>
              <a:ext cx="7727442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83" y="3177540"/>
              <a:ext cx="3352038" cy="8999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051" y="3846576"/>
              <a:ext cx="750570" cy="7277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2288" y="3810000"/>
              <a:ext cx="5529834" cy="7871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051" y="4401311"/>
              <a:ext cx="750570" cy="7277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2288" y="4364736"/>
              <a:ext cx="5621273" cy="7871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051" y="4956047"/>
              <a:ext cx="750570" cy="7277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2288" y="4919472"/>
              <a:ext cx="4283202" cy="7871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051" y="5510784"/>
              <a:ext cx="750570" cy="7277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2288" y="5474208"/>
              <a:ext cx="5543550" cy="78714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96264" y="1772793"/>
            <a:ext cx="7636509" cy="42475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94665" marR="5080" indent="-482600">
              <a:lnSpc>
                <a:spcPts val="3460"/>
              </a:lnSpc>
              <a:spcBef>
                <a:spcPts val="535"/>
              </a:spcBef>
              <a:buFont typeface="Wingdings"/>
              <a:buChar char=""/>
              <a:tabLst>
                <a:tab pos="495934" algn="l"/>
              </a:tabLst>
            </a:pPr>
            <a:r>
              <a:rPr sz="3200" b="1" i="1" dirty="0">
                <a:latin typeface="Arial"/>
                <a:cs typeface="Arial"/>
              </a:rPr>
              <a:t>Specifies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the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order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in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which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spc="-20" dirty="0">
                <a:latin typeface="Arial"/>
                <a:cs typeface="Arial"/>
              </a:rPr>
              <a:t>jobs 	</a:t>
            </a:r>
            <a:r>
              <a:rPr sz="3200" b="1" i="1" dirty="0">
                <a:latin typeface="Arial"/>
                <a:cs typeface="Arial"/>
              </a:rPr>
              <a:t>should</a:t>
            </a:r>
            <a:r>
              <a:rPr sz="3200" b="1" i="1" spc="-5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be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performed</a:t>
            </a:r>
            <a:r>
              <a:rPr sz="3200" b="1" i="1" spc="-3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at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work</a:t>
            </a:r>
            <a:r>
              <a:rPr sz="3200" b="1" i="1" spc="-30" dirty="0">
                <a:latin typeface="Arial"/>
                <a:cs typeface="Arial"/>
              </a:rPr>
              <a:t> </a:t>
            </a:r>
            <a:r>
              <a:rPr sz="3200" b="1" i="1" spc="-10" dirty="0">
                <a:latin typeface="Arial"/>
                <a:cs typeface="Arial"/>
              </a:rPr>
              <a:t>centers</a:t>
            </a:r>
            <a:endParaRPr sz="3200">
              <a:latin typeface="Arial"/>
              <a:cs typeface="Arial"/>
            </a:endParaRPr>
          </a:p>
          <a:p>
            <a:pPr marL="494665" marR="51435" indent="-482600">
              <a:lnSpc>
                <a:spcPts val="3460"/>
              </a:lnSpc>
              <a:spcBef>
                <a:spcPts val="1525"/>
              </a:spcBef>
              <a:buFont typeface="Wingdings"/>
              <a:buChar char=""/>
              <a:tabLst>
                <a:tab pos="495934" algn="l"/>
              </a:tabLst>
            </a:pPr>
            <a:r>
              <a:rPr sz="3200" b="1" i="1" dirty="0">
                <a:latin typeface="Arial"/>
                <a:cs typeface="Arial"/>
              </a:rPr>
              <a:t>Priority</a:t>
            </a:r>
            <a:r>
              <a:rPr sz="3200" b="1" i="1" spc="-4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rules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are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used</a:t>
            </a:r>
            <a:r>
              <a:rPr sz="3200" b="1" i="1" spc="-6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to</a:t>
            </a:r>
            <a:r>
              <a:rPr sz="3200" b="1" i="1" spc="-40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dispatch</a:t>
            </a:r>
            <a:r>
              <a:rPr sz="3200" b="1" i="1" spc="-55" dirty="0">
                <a:latin typeface="Arial"/>
                <a:cs typeface="Arial"/>
              </a:rPr>
              <a:t> </a:t>
            </a:r>
            <a:r>
              <a:rPr sz="3200" b="1" i="1" spc="-25" dirty="0">
                <a:latin typeface="Arial"/>
                <a:cs typeface="Arial"/>
              </a:rPr>
              <a:t>or 	</a:t>
            </a:r>
            <a:r>
              <a:rPr sz="3200" b="1" i="1" dirty="0">
                <a:latin typeface="Arial"/>
                <a:cs typeface="Arial"/>
              </a:rPr>
              <a:t>sequence</a:t>
            </a:r>
            <a:r>
              <a:rPr sz="3200" b="1" i="1" spc="-70" dirty="0">
                <a:latin typeface="Arial"/>
                <a:cs typeface="Arial"/>
              </a:rPr>
              <a:t> </a:t>
            </a:r>
            <a:r>
              <a:rPr sz="3200" b="1" i="1" spc="-20" dirty="0">
                <a:latin typeface="Arial"/>
                <a:cs typeface="Arial"/>
              </a:rPr>
              <a:t>jobs</a:t>
            </a:r>
            <a:endParaRPr sz="3200">
              <a:latin typeface="Arial"/>
              <a:cs typeface="Arial"/>
            </a:endParaRPr>
          </a:p>
          <a:p>
            <a:pPr marL="1066800" lvl="1" indent="-380365">
              <a:lnSpc>
                <a:spcPct val="100000"/>
              </a:lnSpc>
              <a:spcBef>
                <a:spcPts val="975"/>
              </a:spcBef>
              <a:buFont typeface="Wingdings"/>
              <a:buChar char=""/>
              <a:tabLst>
                <a:tab pos="1066800" algn="l"/>
              </a:tabLst>
            </a:pPr>
            <a:r>
              <a:rPr sz="2800" b="1" i="1" dirty="0">
                <a:latin typeface="Arial"/>
                <a:cs typeface="Arial"/>
              </a:rPr>
              <a:t>FCFS: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First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come,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first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served</a:t>
            </a:r>
            <a:endParaRPr sz="2800">
              <a:latin typeface="Arial"/>
              <a:cs typeface="Arial"/>
            </a:endParaRPr>
          </a:p>
          <a:p>
            <a:pPr marL="1066800" lvl="1" indent="-380365">
              <a:lnSpc>
                <a:spcPct val="100000"/>
              </a:lnSpc>
              <a:spcBef>
                <a:spcPts val="1005"/>
              </a:spcBef>
              <a:buFont typeface="Wingdings"/>
              <a:buChar char=""/>
              <a:tabLst>
                <a:tab pos="1066800" algn="l"/>
              </a:tabLst>
            </a:pPr>
            <a:r>
              <a:rPr sz="2800" b="1" i="1" spc="-20" dirty="0">
                <a:latin typeface="Arial"/>
                <a:cs typeface="Arial"/>
              </a:rPr>
              <a:t>SPT:</a:t>
            </a:r>
            <a:r>
              <a:rPr sz="2800" b="1" i="1" spc="-1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Shortest</a:t>
            </a:r>
            <a:r>
              <a:rPr sz="2800" b="1" i="1" spc="-12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processing</a:t>
            </a:r>
            <a:r>
              <a:rPr sz="2800" b="1" i="1" spc="-135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  <a:p>
            <a:pPr marL="1066800" lvl="1" indent="-380365">
              <a:lnSpc>
                <a:spcPct val="100000"/>
              </a:lnSpc>
              <a:spcBef>
                <a:spcPts val="1010"/>
              </a:spcBef>
              <a:buFont typeface="Wingdings"/>
              <a:buChar char=""/>
              <a:tabLst>
                <a:tab pos="1066800" algn="l"/>
              </a:tabLst>
            </a:pPr>
            <a:r>
              <a:rPr sz="2800" b="1" i="1" dirty="0">
                <a:latin typeface="Arial"/>
                <a:cs typeface="Arial"/>
              </a:rPr>
              <a:t>EDD: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Earliest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due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date</a:t>
            </a:r>
            <a:endParaRPr sz="2800">
              <a:latin typeface="Arial"/>
              <a:cs typeface="Arial"/>
            </a:endParaRPr>
          </a:p>
          <a:p>
            <a:pPr marL="1066800" lvl="1" indent="-380365">
              <a:lnSpc>
                <a:spcPct val="100000"/>
              </a:lnSpc>
              <a:spcBef>
                <a:spcPts val="1010"/>
              </a:spcBef>
              <a:buFont typeface="Wingdings"/>
              <a:buChar char=""/>
              <a:tabLst>
                <a:tab pos="1066800" algn="l"/>
              </a:tabLst>
            </a:pPr>
            <a:r>
              <a:rPr sz="2800" b="1" i="1" spc="-25" dirty="0">
                <a:latin typeface="Arial"/>
                <a:cs typeface="Arial"/>
              </a:rPr>
              <a:t>LPT:</a:t>
            </a:r>
            <a:r>
              <a:rPr sz="2800" b="1" i="1" spc="-14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Longest</a:t>
            </a:r>
            <a:r>
              <a:rPr sz="2800" b="1" i="1" spc="-12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processing</a:t>
            </a:r>
            <a:r>
              <a:rPr sz="2800" b="1" i="1" spc="-140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7225" y="0"/>
            <a:ext cx="7772400" cy="1115060"/>
            <a:chOff x="657225" y="0"/>
            <a:chExt cx="7772400" cy="1115060"/>
          </a:xfrm>
        </p:grpSpPr>
        <p:sp>
          <p:nvSpPr>
            <p:cNvPr id="3" name="object 3"/>
            <p:cNvSpPr/>
            <p:nvPr/>
          </p:nvSpPr>
          <p:spPr>
            <a:xfrm>
              <a:off x="657225" y="0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7772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772400" y="9271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316" y="0"/>
              <a:ext cx="6349746" cy="11148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225" y="0"/>
            <a:ext cx="7772400" cy="9271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dirty="0"/>
              <a:t>Sequencing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131887" y="3346703"/>
            <a:ext cx="6898005" cy="1336040"/>
            <a:chOff x="1131887" y="3346703"/>
            <a:chExt cx="6898005" cy="1336040"/>
          </a:xfrm>
        </p:grpSpPr>
        <p:sp>
          <p:nvSpPr>
            <p:cNvPr id="7" name="object 7"/>
            <p:cNvSpPr/>
            <p:nvPr/>
          </p:nvSpPr>
          <p:spPr>
            <a:xfrm>
              <a:off x="1131887" y="3429012"/>
              <a:ext cx="6898005" cy="1085850"/>
            </a:xfrm>
            <a:custGeom>
              <a:avLst/>
              <a:gdLst/>
              <a:ahLst/>
              <a:cxnLst/>
              <a:rect l="l" t="t" r="r" b="b"/>
              <a:pathLst>
                <a:path w="6898005" h="1085850">
                  <a:moveTo>
                    <a:pt x="1545590" y="0"/>
                  </a:moveTo>
                  <a:lnTo>
                    <a:pt x="0" y="0"/>
                  </a:lnTo>
                  <a:lnTo>
                    <a:pt x="0" y="1085710"/>
                  </a:lnTo>
                  <a:lnTo>
                    <a:pt x="1545590" y="1085710"/>
                  </a:lnTo>
                  <a:lnTo>
                    <a:pt x="1545590" y="0"/>
                  </a:lnTo>
                  <a:close/>
                </a:path>
                <a:path w="6898005" h="1085850">
                  <a:moveTo>
                    <a:pt x="6897687" y="0"/>
                  </a:moveTo>
                  <a:lnTo>
                    <a:pt x="4930584" y="0"/>
                  </a:lnTo>
                  <a:lnTo>
                    <a:pt x="1545653" y="0"/>
                  </a:lnTo>
                  <a:lnTo>
                    <a:pt x="1545653" y="1085710"/>
                  </a:lnTo>
                  <a:lnTo>
                    <a:pt x="4930584" y="1085710"/>
                  </a:lnTo>
                  <a:lnTo>
                    <a:pt x="6897687" y="1085710"/>
                  </a:lnTo>
                  <a:lnTo>
                    <a:pt x="6897687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7" y="4005071"/>
              <a:ext cx="944118" cy="6774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8435" y="3346703"/>
              <a:ext cx="1869186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6020" y="3346703"/>
              <a:ext cx="1689353" cy="67741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604772" y="4425696"/>
            <a:ext cx="622935" cy="2369185"/>
            <a:chOff x="1604772" y="4425696"/>
            <a:chExt cx="622935" cy="236918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4772" y="4425696"/>
              <a:ext cx="622554" cy="6774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4772" y="4847844"/>
              <a:ext cx="622554" cy="6774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4772" y="5271516"/>
              <a:ext cx="622554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4772" y="5695188"/>
              <a:ext cx="622554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2392" y="6117339"/>
              <a:ext cx="605790" cy="67741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860548" y="3675888"/>
            <a:ext cx="3039745" cy="3119120"/>
            <a:chOff x="2860548" y="3675888"/>
            <a:chExt cx="3039745" cy="311912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0548" y="3675888"/>
              <a:ext cx="3039618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3988" y="4005072"/>
              <a:ext cx="1334262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94988" y="4425696"/>
              <a:ext cx="572262" cy="6774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94988" y="4847844"/>
              <a:ext cx="572262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94988" y="5271516"/>
              <a:ext cx="572262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94988" y="5695188"/>
              <a:ext cx="572262" cy="6774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94988" y="6117339"/>
              <a:ext cx="572262" cy="67741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6390132" y="3675888"/>
            <a:ext cx="1334770" cy="3119120"/>
            <a:chOff x="6390132" y="3675888"/>
            <a:chExt cx="1334770" cy="3119120"/>
          </a:xfrm>
        </p:grpSpPr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25768" y="3675888"/>
              <a:ext cx="1062990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90132" y="4005072"/>
              <a:ext cx="1334262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8856" y="4425696"/>
              <a:ext cx="572261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48856" y="4847844"/>
              <a:ext cx="572261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79692" y="5271516"/>
              <a:ext cx="741426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79692" y="5695188"/>
              <a:ext cx="741426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79692" y="6117339"/>
              <a:ext cx="741426" cy="677418"/>
            </a:xfrm>
            <a:prstGeom prst="rect">
              <a:avLst/>
            </a:prstGeom>
          </p:spPr>
        </p:pic>
      </p:grp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1131887" y="3429012"/>
          <a:ext cx="6974205" cy="319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3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5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9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63500" algn="ctr">
                        <a:lnSpc>
                          <a:spcPct val="100000"/>
                        </a:lnSpc>
                      </a:pPr>
                      <a:r>
                        <a:rPr sz="2400" b="1" i="1" spc="-25" dirty="0">
                          <a:latin typeface="Arial"/>
                          <a:cs typeface="Arial"/>
                        </a:rPr>
                        <a:t>Job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6865" marB="0"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437515" marR="372110" indent="1905" algn="ctr">
                        <a:lnSpc>
                          <a:spcPct val="90000"/>
                        </a:lnSpc>
                        <a:spcBef>
                          <a:spcPts val="355"/>
                        </a:spcBef>
                      </a:pPr>
                      <a:r>
                        <a:rPr sz="24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400" b="1" i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i="1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2400" b="1" i="1" dirty="0">
                          <a:latin typeface="Arial"/>
                          <a:cs typeface="Arial"/>
                        </a:rPr>
                        <a:t>(Processing)</a:t>
                      </a:r>
                      <a:r>
                        <a:rPr sz="2400" b="1" i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i="1" spc="-2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2400" b="1" i="1" spc="-10" dirty="0">
                          <a:latin typeface="Arial"/>
                          <a:cs typeface="Arial"/>
                        </a:rPr>
                        <a:t>(Days)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9730" marR="374650" algn="ctr">
                        <a:lnSpc>
                          <a:spcPct val="90000"/>
                        </a:lnSpc>
                        <a:spcBef>
                          <a:spcPts val="355"/>
                        </a:spcBef>
                      </a:pPr>
                      <a:r>
                        <a:rPr sz="24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400" b="1" i="1" spc="-25" dirty="0">
                          <a:latin typeface="Arial"/>
                          <a:cs typeface="Arial"/>
                        </a:rPr>
                        <a:t> Due </a:t>
                      </a:r>
                      <a:r>
                        <a:rPr sz="2400" b="1" i="1" spc="-20" dirty="0">
                          <a:latin typeface="Arial"/>
                          <a:cs typeface="Arial"/>
                        </a:rPr>
                        <a:t>Date </a:t>
                      </a:r>
                      <a:r>
                        <a:rPr sz="2400" b="1" i="1" spc="-10" dirty="0">
                          <a:latin typeface="Arial"/>
                          <a:cs typeface="Arial"/>
                        </a:rPr>
                        <a:t>(Days)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16033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b="1" spc="-5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81216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b="1" spc="-5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909"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160337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b="1" spc="-5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81216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b="1" spc="-5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909"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160337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5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81216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25" dirty="0">
                          <a:latin typeface="Arial"/>
                          <a:cs typeface="Arial"/>
                        </a:rPr>
                        <a:t>18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909"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160337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5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81216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25" dirty="0">
                          <a:latin typeface="Arial"/>
                          <a:cs typeface="Arial"/>
                        </a:rPr>
                        <a:t>15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34"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160337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50" dirty="0">
                          <a:latin typeface="Arial"/>
                          <a:cs typeface="Arial"/>
                        </a:rPr>
                        <a:t>9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81216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25" dirty="0">
                          <a:latin typeface="Arial"/>
                          <a:cs typeface="Arial"/>
                        </a:rPr>
                        <a:t>23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4" name="object 34"/>
          <p:cNvGrpSpPr/>
          <p:nvPr/>
        </p:nvGrpSpPr>
        <p:grpSpPr>
          <a:xfrm>
            <a:off x="0" y="940308"/>
            <a:ext cx="9077960" cy="2323465"/>
            <a:chOff x="0" y="940308"/>
            <a:chExt cx="9077960" cy="2323465"/>
          </a:xfrm>
        </p:grpSpPr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940308"/>
              <a:ext cx="8745474" cy="7871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1324356"/>
              <a:ext cx="4607814" cy="7871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1740408"/>
              <a:ext cx="518909" cy="7338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1959" y="1708404"/>
              <a:ext cx="8635746" cy="7871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2092452"/>
              <a:ext cx="2628138" cy="7871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2476500"/>
              <a:ext cx="7463790" cy="787146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0" y="2860548"/>
            <a:ext cx="8181594" cy="787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78739" y="1032510"/>
            <a:ext cx="8663305" cy="2372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340360">
              <a:lnSpc>
                <a:spcPts val="3020"/>
              </a:lnSpc>
              <a:spcBef>
                <a:spcPts val="480"/>
              </a:spcBef>
            </a:pPr>
            <a:r>
              <a:rPr sz="2800" b="1" i="1" dirty="0">
                <a:latin typeface="Arial"/>
                <a:cs typeface="Arial"/>
              </a:rPr>
              <a:t>Apply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8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four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popular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sequencing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rules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to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these </a:t>
            </a:r>
            <a:r>
              <a:rPr sz="2800" b="1" i="1" dirty="0">
                <a:latin typeface="Arial"/>
                <a:cs typeface="Arial"/>
              </a:rPr>
              <a:t>five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jobs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in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order</a:t>
            </a:r>
            <a:r>
              <a:rPr sz="2800" b="1" i="1" spc="-3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to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find:</a:t>
            </a:r>
            <a:endParaRPr sz="2800">
              <a:latin typeface="Arial"/>
              <a:cs typeface="Arial"/>
            </a:endParaRPr>
          </a:p>
          <a:p>
            <a:pPr marL="583565" indent="-570865">
              <a:lnSpc>
                <a:spcPts val="2815"/>
              </a:lnSpc>
              <a:buAutoNum type="romanLcPeriod"/>
              <a:tabLst>
                <a:tab pos="583565" algn="l"/>
              </a:tabLst>
            </a:pPr>
            <a:r>
              <a:rPr sz="2800" b="1" i="1" dirty="0">
                <a:latin typeface="Arial"/>
                <a:cs typeface="Arial"/>
              </a:rPr>
              <a:t>Average</a:t>
            </a:r>
            <a:r>
              <a:rPr sz="2800" b="1" i="1" spc="-9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Completion</a:t>
            </a:r>
            <a:r>
              <a:rPr sz="2800" b="1" i="1" spc="-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time</a:t>
            </a:r>
            <a:r>
              <a:rPr sz="2800" b="1" i="1" spc="-9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(or</a:t>
            </a:r>
            <a:r>
              <a:rPr sz="2800" b="1" i="1" spc="-10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average</a:t>
            </a:r>
            <a:r>
              <a:rPr sz="2800" b="1" i="1" spc="-9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flow</a:t>
            </a:r>
            <a:r>
              <a:rPr sz="2800" b="1" i="1" spc="-9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time)</a:t>
            </a:r>
            <a:endParaRPr sz="2800">
              <a:latin typeface="Arial"/>
              <a:cs typeface="Arial"/>
            </a:endParaRPr>
          </a:p>
          <a:p>
            <a:pPr marL="504190" indent="-491490">
              <a:lnSpc>
                <a:spcPts val="3025"/>
              </a:lnSpc>
              <a:buAutoNum type="romanLcPeriod"/>
              <a:tabLst>
                <a:tab pos="504190" algn="l"/>
              </a:tabLst>
            </a:pPr>
            <a:r>
              <a:rPr sz="2800" b="1" i="1" spc="-10" dirty="0">
                <a:latin typeface="Arial"/>
                <a:cs typeface="Arial"/>
              </a:rPr>
              <a:t>Utilization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025"/>
              </a:lnSpc>
            </a:pPr>
            <a:r>
              <a:rPr sz="2800" b="1" i="1" dirty="0">
                <a:latin typeface="Arial"/>
                <a:cs typeface="Arial"/>
              </a:rPr>
              <a:t>Iii.</a:t>
            </a:r>
            <a:r>
              <a:rPr sz="2800" b="1" i="1" spc="-18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Average</a:t>
            </a:r>
            <a:r>
              <a:rPr sz="2800" b="1" i="1" spc="-4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number</a:t>
            </a:r>
            <a:r>
              <a:rPr sz="2800" b="1" i="1" spc="-4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of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jobs</a:t>
            </a:r>
            <a:r>
              <a:rPr sz="2800" b="1" i="1" spc="-5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in</a:t>
            </a:r>
            <a:r>
              <a:rPr sz="2800" b="1" i="1" spc="-7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the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190"/>
              </a:lnSpc>
            </a:pPr>
            <a:r>
              <a:rPr sz="2800" b="1" i="1" spc="-50" dirty="0">
                <a:latin typeface="Arial"/>
                <a:cs typeface="Arial"/>
              </a:rPr>
              <a:t>iv.</a:t>
            </a:r>
            <a:r>
              <a:rPr sz="2800" b="1" i="1" spc="-14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Average</a:t>
            </a:r>
            <a:r>
              <a:rPr sz="2800" b="1" i="1" spc="-9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job</a:t>
            </a:r>
            <a:r>
              <a:rPr sz="2800" b="1" i="1" spc="-7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lateness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(or</a:t>
            </a:r>
            <a:r>
              <a:rPr sz="2800" b="1" i="1" spc="-85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average</a:t>
            </a:r>
            <a:r>
              <a:rPr sz="2800" b="1" i="1" spc="-6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tardiness)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393191"/>
            <a:ext cx="7781925" cy="1229360"/>
            <a:chOff x="681037" y="393191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7772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772400" y="9271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0" y="927100"/>
                  </a:moveTo>
                  <a:lnTo>
                    <a:pt x="7772400" y="9271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9271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272" y="393191"/>
              <a:ext cx="6349746" cy="12291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105"/>
              </a:spcBef>
            </a:pPr>
            <a:r>
              <a:rPr dirty="0"/>
              <a:t>Sequencing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3283" y="2331707"/>
            <a:ext cx="1561338" cy="56770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25423" y="2606039"/>
            <a:ext cx="1541780" cy="3020060"/>
            <a:chOff x="725423" y="2606039"/>
            <a:chExt cx="1541780" cy="30200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327" y="2606039"/>
              <a:ext cx="861822" cy="5676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423" y="2880359"/>
              <a:ext cx="1541526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440" y="3291839"/>
              <a:ext cx="523494" cy="5676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440" y="3742943"/>
              <a:ext cx="523494" cy="5676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40" y="4187951"/>
              <a:ext cx="523494" cy="5676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440" y="4619244"/>
              <a:ext cx="523494" cy="5676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2059" y="5058155"/>
              <a:ext cx="508266" cy="56769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59735" y="2606039"/>
            <a:ext cx="1946910" cy="3469640"/>
            <a:chOff x="2459735" y="2606039"/>
            <a:chExt cx="1946910" cy="346964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9735" y="2606039"/>
              <a:ext cx="1946910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6747" y="2880359"/>
              <a:ext cx="927353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8687" y="3291839"/>
              <a:ext cx="480834" cy="5676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8687" y="3742943"/>
              <a:ext cx="480834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8687" y="4187951"/>
              <a:ext cx="480834" cy="567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18687" y="4619244"/>
              <a:ext cx="480834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8687" y="5058155"/>
              <a:ext cx="480834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76955" y="5507735"/>
              <a:ext cx="622554" cy="56769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562855" y="2606039"/>
            <a:ext cx="3884295" cy="3469640"/>
            <a:chOff x="4562855" y="2606039"/>
            <a:chExt cx="3884295" cy="3469640"/>
          </a:xfrm>
        </p:grpSpPr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67427" y="2606039"/>
              <a:ext cx="986789" cy="5676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2855" y="2880359"/>
              <a:ext cx="927353" cy="5676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3080" y="2606039"/>
              <a:ext cx="1411985" cy="5676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18631" y="2880359"/>
              <a:ext cx="892302" cy="5676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28916" y="2606039"/>
              <a:ext cx="861822" cy="5676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2779" y="2880359"/>
              <a:ext cx="1443990" cy="5676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56987" y="3291839"/>
              <a:ext cx="480834" cy="567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9903" y="3291839"/>
              <a:ext cx="480834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6095" y="3291839"/>
              <a:ext cx="480834" cy="567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56987" y="3742943"/>
              <a:ext cx="480834" cy="5676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9903" y="3742943"/>
              <a:ext cx="480834" cy="5676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6095" y="3742943"/>
              <a:ext cx="480834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15255" y="4187951"/>
              <a:ext cx="622553" cy="5676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48172" y="4187951"/>
              <a:ext cx="622553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26095" y="4187951"/>
              <a:ext cx="480834" cy="5676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15255" y="4619244"/>
              <a:ext cx="622553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48172" y="4619244"/>
              <a:ext cx="622553" cy="5676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26095" y="4619244"/>
              <a:ext cx="480834" cy="5676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15255" y="5058155"/>
              <a:ext cx="622553" cy="567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948172" y="5058155"/>
              <a:ext cx="622553" cy="567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26095" y="5058155"/>
              <a:ext cx="480834" cy="5676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15255" y="5507735"/>
              <a:ext cx="622553" cy="5676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98079" y="5507735"/>
              <a:ext cx="608837" cy="567690"/>
            </a:xfrm>
            <a:prstGeom prst="rect">
              <a:avLst/>
            </a:prstGeom>
          </p:spPr>
        </p:pic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685800" y="2432663"/>
          <a:ext cx="7848600" cy="3460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7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015">
                <a:tc>
                  <a:txBody>
                    <a:bodyPr/>
                    <a:lstStyle/>
                    <a:p>
                      <a:pPr marL="198755" marR="258445" indent="374650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Sequence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 marR="272415" indent="-635" algn="ctr">
                        <a:lnSpc>
                          <a:spcPts val="2160"/>
                        </a:lnSpc>
                        <a:spcBef>
                          <a:spcPts val="8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(Processing)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035" marR="213360" indent="4445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spc="-20" dirty="0">
                          <a:latin typeface="Arial"/>
                          <a:cs typeface="Arial"/>
                        </a:rPr>
                        <a:t>Flow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6405" marR="194945" indent="-226060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Due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Date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 marR="183515" indent="325755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Lateness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A4D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40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7150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77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4670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0" name="object 50"/>
          <p:cNvGrpSpPr/>
          <p:nvPr/>
        </p:nvGrpSpPr>
        <p:grpSpPr>
          <a:xfrm>
            <a:off x="527304" y="1520952"/>
            <a:ext cx="5116830" cy="787400"/>
            <a:chOff x="527304" y="1520952"/>
            <a:chExt cx="5116830" cy="787400"/>
          </a:xfrm>
        </p:grpSpPr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7304" y="1520952"/>
              <a:ext cx="3637026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97224" y="1520952"/>
              <a:ext cx="585977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16095" y="1520952"/>
              <a:ext cx="723138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72127" y="1520952"/>
              <a:ext cx="585977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91000" y="1520952"/>
              <a:ext cx="723138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47032" y="1520952"/>
              <a:ext cx="585977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65904" y="1520952"/>
              <a:ext cx="723138" cy="78714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21936" y="1520952"/>
              <a:ext cx="585977" cy="78714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40807" y="1520952"/>
              <a:ext cx="703326" cy="78714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36193" y="1613408"/>
            <a:ext cx="467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latin typeface="Arial"/>
                <a:cs typeface="Arial"/>
              </a:rPr>
              <a:t>FCFS: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Sequence</a:t>
            </a:r>
            <a:r>
              <a:rPr sz="2800" b="1" i="1" spc="-130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A-</a:t>
            </a:r>
            <a:r>
              <a:rPr sz="2800" b="1" i="1" spc="-25" dirty="0">
                <a:latin typeface="Arial"/>
                <a:cs typeface="Arial"/>
              </a:rPr>
              <a:t>B-</a:t>
            </a:r>
            <a:r>
              <a:rPr sz="2800" b="1" i="1" spc="-20" dirty="0">
                <a:latin typeface="Arial"/>
                <a:cs typeface="Arial"/>
              </a:rPr>
              <a:t>C-</a:t>
            </a:r>
            <a:r>
              <a:rPr sz="2800" b="1" i="1" spc="-25" dirty="0">
                <a:latin typeface="Arial"/>
                <a:cs typeface="Arial"/>
              </a:rPr>
              <a:t>D-</a:t>
            </a:r>
            <a:r>
              <a:rPr sz="2800" b="1" i="1" spc="-5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393191"/>
            <a:ext cx="7781925" cy="1229360"/>
            <a:chOff x="681037" y="393191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7772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772400" y="9271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0" y="927100"/>
                  </a:moveTo>
                  <a:lnTo>
                    <a:pt x="7772400" y="9271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9271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272" y="393191"/>
              <a:ext cx="6349746" cy="12291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105"/>
              </a:spcBef>
            </a:pPr>
            <a:r>
              <a:rPr dirty="0"/>
              <a:t>Sequencing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4834" y="2432663"/>
            <a:ext cx="7382509" cy="346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7860">
              <a:lnSpc>
                <a:spcPts val="2095"/>
              </a:lnSpc>
            </a:pPr>
            <a:r>
              <a:rPr sz="2000" b="1" i="1" dirty="0">
                <a:latin typeface="Arial"/>
                <a:cs typeface="Arial"/>
              </a:rPr>
              <a:t>Job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Work</a:t>
            </a:r>
            <a:endParaRPr sz="2000">
              <a:latin typeface="Arial"/>
              <a:cs typeface="Arial"/>
            </a:endParaRPr>
          </a:p>
          <a:p>
            <a:pPr indent="374650">
              <a:lnSpc>
                <a:spcPts val="2160"/>
              </a:lnSpc>
              <a:spcBef>
                <a:spcPts val="150"/>
              </a:spcBef>
              <a:tabLst>
                <a:tab pos="1734185" algn="l"/>
                <a:tab pos="2211070" algn="l"/>
                <a:tab pos="3837940" algn="l"/>
                <a:tab pos="4868545" algn="l"/>
                <a:tab pos="5093970" algn="l"/>
                <a:tab pos="6277610" algn="l"/>
                <a:tab pos="6604000" algn="l"/>
              </a:tabLst>
            </a:pPr>
            <a:r>
              <a:rPr sz="2000" b="1" i="1" spc="-25" dirty="0">
                <a:latin typeface="Arial"/>
                <a:cs typeface="Arial"/>
              </a:rPr>
              <a:t>Job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10" dirty="0">
                <a:latin typeface="Arial"/>
                <a:cs typeface="Arial"/>
              </a:rPr>
              <a:t>(Processing)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52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Flow</a:t>
            </a:r>
            <a:r>
              <a:rPr sz="2000" b="1" i="1" dirty="0">
                <a:latin typeface="Arial"/>
                <a:cs typeface="Arial"/>
              </a:rPr>
              <a:t>	Job </a:t>
            </a:r>
            <a:r>
              <a:rPr sz="2000" b="1" i="1" spc="-25" dirty="0">
                <a:latin typeface="Arial"/>
                <a:cs typeface="Arial"/>
              </a:rPr>
              <a:t>Due</a:t>
            </a:r>
            <a:r>
              <a:rPr sz="2000" b="1" i="1" dirty="0">
                <a:latin typeface="Arial"/>
                <a:cs typeface="Arial"/>
              </a:rPr>
              <a:t>		</a:t>
            </a:r>
            <a:r>
              <a:rPr sz="2000" b="1" i="1" spc="-25" dirty="0">
                <a:latin typeface="Arial"/>
                <a:cs typeface="Arial"/>
              </a:rPr>
              <a:t>Job </a:t>
            </a:r>
            <a:r>
              <a:rPr sz="2000" b="1" i="1" spc="-10" dirty="0">
                <a:latin typeface="Arial"/>
                <a:cs typeface="Arial"/>
              </a:rPr>
              <a:t>Sequence</a:t>
            </a:r>
            <a:r>
              <a:rPr sz="2000" b="1" i="1" dirty="0">
                <a:latin typeface="Arial"/>
                <a:cs typeface="Arial"/>
              </a:rPr>
              <a:t>		</a:t>
            </a:r>
            <a:r>
              <a:rPr sz="2000" b="1" i="1" spc="-20" dirty="0">
                <a:latin typeface="Arial"/>
                <a:cs typeface="Arial"/>
              </a:rPr>
              <a:t>Time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20" dirty="0">
                <a:latin typeface="Arial"/>
                <a:cs typeface="Arial"/>
              </a:rPr>
              <a:t>Time</a:t>
            </a:r>
            <a:r>
              <a:rPr sz="2000" b="1" i="1" dirty="0">
                <a:latin typeface="Arial"/>
                <a:cs typeface="Arial"/>
              </a:rPr>
              <a:t>		</a:t>
            </a:r>
            <a:r>
              <a:rPr sz="2000" b="1" i="1" spc="-20" dirty="0">
                <a:latin typeface="Arial"/>
                <a:cs typeface="Arial"/>
              </a:rPr>
              <a:t>Date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10" dirty="0">
                <a:latin typeface="Arial"/>
                <a:cs typeface="Arial"/>
              </a:rPr>
              <a:t>Lateness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810"/>
              </a:spcBef>
              <a:tabLst>
                <a:tab pos="2494280" algn="l"/>
                <a:tab pos="4132579" algn="l"/>
                <a:tab pos="5364480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A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6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6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1150"/>
              </a:spcBef>
              <a:tabLst>
                <a:tab pos="2494280" algn="l"/>
                <a:tab pos="4132579" algn="l"/>
                <a:tab pos="5364480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B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2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6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1100"/>
              </a:spcBef>
              <a:tabLst>
                <a:tab pos="2494280" algn="l"/>
                <a:tab pos="3990975" algn="l"/>
                <a:tab pos="5222875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C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16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1000"/>
              </a:spcBef>
              <a:tabLst>
                <a:tab pos="2494280" algn="l"/>
                <a:tab pos="3990975" algn="l"/>
                <a:tab pos="5222875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D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3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19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15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  <a:spcBef>
                <a:spcPts val="1050"/>
              </a:spcBef>
              <a:tabLst>
                <a:tab pos="2494280" algn="l"/>
                <a:tab pos="3990975" algn="l"/>
                <a:tab pos="5222875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E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9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28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23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marL="2352675">
              <a:lnSpc>
                <a:spcPct val="100000"/>
              </a:lnSpc>
              <a:spcBef>
                <a:spcPts val="1155"/>
              </a:spcBef>
              <a:tabLst>
                <a:tab pos="3990975" algn="l"/>
                <a:tab pos="6774180" algn="l"/>
              </a:tabLst>
            </a:pPr>
            <a:r>
              <a:rPr sz="2000" b="1" spc="-25" dirty="0">
                <a:latin typeface="Arial"/>
                <a:cs typeface="Arial"/>
              </a:rPr>
              <a:t>28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77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5423" y="2331707"/>
            <a:ext cx="7721600" cy="3743960"/>
            <a:chOff x="725423" y="2331707"/>
            <a:chExt cx="7721600" cy="37439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606039"/>
              <a:ext cx="861822" cy="5676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23" y="2880359"/>
              <a:ext cx="1541526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3284" y="2331707"/>
              <a:ext cx="1561338" cy="5677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9735" y="2606039"/>
              <a:ext cx="1946910" cy="5676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6747" y="2880359"/>
              <a:ext cx="927353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7427" y="2606039"/>
              <a:ext cx="986789" cy="567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2856" y="2880359"/>
              <a:ext cx="927353" cy="5676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3079" y="2606039"/>
              <a:ext cx="1411985" cy="567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8632" y="2880359"/>
              <a:ext cx="892302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8916" y="2606039"/>
              <a:ext cx="861822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2779" y="2880359"/>
              <a:ext cx="1443990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440" y="3291839"/>
              <a:ext cx="523494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8688" y="3291839"/>
              <a:ext cx="480834" cy="567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56988" y="3291839"/>
              <a:ext cx="480834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9903" y="3291839"/>
              <a:ext cx="480834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6095" y="3291839"/>
              <a:ext cx="480834" cy="5676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4440" y="3742944"/>
              <a:ext cx="523494" cy="5676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8688" y="3742944"/>
              <a:ext cx="480834" cy="5676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6988" y="3742944"/>
              <a:ext cx="480834" cy="5676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9903" y="3742944"/>
              <a:ext cx="480834" cy="5676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26095" y="3742944"/>
              <a:ext cx="480834" cy="56769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4440" y="4187951"/>
              <a:ext cx="523494" cy="5676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18688" y="4187951"/>
              <a:ext cx="480834" cy="56769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15256" y="4187951"/>
              <a:ext cx="622553" cy="567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48171" y="4187951"/>
              <a:ext cx="622553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6095" y="4187951"/>
              <a:ext cx="480834" cy="567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4440" y="4619244"/>
              <a:ext cx="523494" cy="5676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18688" y="4619244"/>
              <a:ext cx="480834" cy="5676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15256" y="4619244"/>
              <a:ext cx="622553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48171" y="4619244"/>
              <a:ext cx="622553" cy="5676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26095" y="4619244"/>
              <a:ext cx="480834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42059" y="5058155"/>
              <a:ext cx="508266" cy="5676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18688" y="5058155"/>
              <a:ext cx="480834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15256" y="5058155"/>
              <a:ext cx="622553" cy="5676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48171" y="5058155"/>
              <a:ext cx="622553" cy="5676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26095" y="5058155"/>
              <a:ext cx="480834" cy="567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76956" y="5507735"/>
              <a:ext cx="622554" cy="567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15256" y="5507735"/>
              <a:ext cx="622553" cy="5676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98080" y="5507735"/>
              <a:ext cx="608837" cy="567690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527304" y="1520952"/>
            <a:ext cx="5116830" cy="787400"/>
            <a:chOff x="527304" y="1520952"/>
            <a:chExt cx="5116830" cy="787400"/>
          </a:xfrm>
        </p:grpSpPr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7304" y="1520952"/>
              <a:ext cx="3637026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97224" y="1520952"/>
              <a:ext cx="585977" cy="7871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16095" y="1520952"/>
              <a:ext cx="723138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72127" y="1520952"/>
              <a:ext cx="585977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91000" y="1520952"/>
              <a:ext cx="723138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47032" y="1520952"/>
              <a:ext cx="585977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65904" y="1520952"/>
              <a:ext cx="723138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21936" y="1520952"/>
              <a:ext cx="585977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40807" y="1520952"/>
              <a:ext cx="703326" cy="78714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36193" y="1613408"/>
            <a:ext cx="467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latin typeface="Arial"/>
                <a:cs typeface="Arial"/>
              </a:rPr>
              <a:t>FCFS:</a:t>
            </a:r>
            <a:r>
              <a:rPr sz="2800" b="1" i="1" spc="-5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Sequence</a:t>
            </a:r>
            <a:r>
              <a:rPr sz="2800" b="1" i="1" spc="-130" dirty="0">
                <a:latin typeface="Arial"/>
                <a:cs typeface="Arial"/>
              </a:rPr>
              <a:t> </a:t>
            </a:r>
            <a:r>
              <a:rPr sz="2800" b="1" i="1" spc="-20" dirty="0">
                <a:latin typeface="Arial"/>
                <a:cs typeface="Arial"/>
              </a:rPr>
              <a:t>A-</a:t>
            </a:r>
            <a:r>
              <a:rPr sz="2800" b="1" i="1" spc="-25" dirty="0">
                <a:latin typeface="Arial"/>
                <a:cs typeface="Arial"/>
              </a:rPr>
              <a:t>B-</a:t>
            </a:r>
            <a:r>
              <a:rPr sz="2800" b="1" i="1" spc="-20" dirty="0">
                <a:latin typeface="Arial"/>
                <a:cs typeface="Arial"/>
              </a:rPr>
              <a:t>C-</a:t>
            </a:r>
            <a:r>
              <a:rPr sz="2800" b="1" i="1" spc="-25" dirty="0">
                <a:latin typeface="Arial"/>
                <a:cs typeface="Arial"/>
              </a:rPr>
              <a:t>D-</a:t>
            </a:r>
            <a:r>
              <a:rPr sz="2800" b="1" i="1" spc="-5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38137" y="2454275"/>
            <a:ext cx="8467725" cy="3438525"/>
            <a:chOff x="338137" y="2454275"/>
            <a:chExt cx="8467725" cy="3438525"/>
          </a:xfrm>
        </p:grpSpPr>
        <p:sp>
          <p:nvSpPr>
            <p:cNvPr id="60" name="object 60"/>
            <p:cNvSpPr/>
            <p:nvPr/>
          </p:nvSpPr>
          <p:spPr>
            <a:xfrm>
              <a:off x="342900" y="2459037"/>
              <a:ext cx="8458200" cy="3429000"/>
            </a:xfrm>
            <a:custGeom>
              <a:avLst/>
              <a:gdLst/>
              <a:ahLst/>
              <a:cxnLst/>
              <a:rect l="l" t="t" r="r" b="b"/>
              <a:pathLst>
                <a:path w="8458200" h="3429000">
                  <a:moveTo>
                    <a:pt x="8458200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8458200" y="342900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2900" y="2459037"/>
              <a:ext cx="8458200" cy="3429000"/>
            </a:xfrm>
            <a:custGeom>
              <a:avLst/>
              <a:gdLst/>
              <a:ahLst/>
              <a:cxnLst/>
              <a:rect l="l" t="t" r="r" b="b"/>
              <a:pathLst>
                <a:path w="8458200" h="3429000">
                  <a:moveTo>
                    <a:pt x="0" y="3429000"/>
                  </a:moveTo>
                  <a:lnTo>
                    <a:pt x="8458200" y="342900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53516" y="2813685"/>
            <a:ext cx="80397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Average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completion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time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254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Sum</a:t>
            </a:r>
            <a:r>
              <a:rPr sz="2700" b="1" i="1" spc="-15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of</a:t>
            </a:r>
            <a:r>
              <a:rPr sz="2700" b="1" i="1" spc="-30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total</a:t>
            </a:r>
            <a:r>
              <a:rPr sz="2700" b="1" i="1" spc="-30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flow</a:t>
            </a:r>
            <a:r>
              <a:rPr sz="2700" b="1" i="1" spc="-15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time</a:t>
            </a:r>
            <a:r>
              <a:rPr sz="2700" b="1" i="1" spc="577" baseline="43209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77/5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15.4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269104" y="2961259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Number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of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160776" y="2992501"/>
            <a:ext cx="3162300" cy="815975"/>
          </a:xfrm>
          <a:custGeom>
            <a:avLst/>
            <a:gdLst/>
            <a:ahLst/>
            <a:cxnLst/>
            <a:rect l="l" t="t" r="r" b="b"/>
            <a:pathLst>
              <a:path w="3162300" h="815975">
                <a:moveTo>
                  <a:pt x="3162300" y="0"/>
                </a:moveTo>
                <a:lnTo>
                  <a:pt x="771525" y="0"/>
                </a:lnTo>
              </a:path>
              <a:path w="3162300" h="815975">
                <a:moveTo>
                  <a:pt x="0" y="815975"/>
                </a:moveTo>
                <a:lnTo>
                  <a:pt x="2397125" y="8159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56894" y="4522723"/>
            <a:ext cx="2241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Arial"/>
                <a:cs typeface="Arial"/>
              </a:rPr>
              <a:t>jobs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in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the</a:t>
            </a:r>
            <a:r>
              <a:rPr sz="2000" b="1" i="1" spc="-2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18794" y="3462908"/>
            <a:ext cx="7473950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2110" algn="ctr">
              <a:lnSpc>
                <a:spcPts val="1789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Total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job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work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 marL="67310" algn="ctr">
              <a:lnSpc>
                <a:spcPts val="2030"/>
              </a:lnSpc>
            </a:pPr>
            <a:r>
              <a:rPr sz="2000" b="1" i="1" dirty="0">
                <a:latin typeface="Arial"/>
                <a:cs typeface="Arial"/>
              </a:rPr>
              <a:t>Utilization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195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Sum</a:t>
            </a:r>
            <a:r>
              <a:rPr sz="2700" b="1" i="1" spc="-15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of</a:t>
            </a:r>
            <a:r>
              <a:rPr sz="2700" b="1" i="1" spc="-22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total</a:t>
            </a:r>
            <a:r>
              <a:rPr sz="2700" b="1" i="1" spc="-22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flow</a:t>
            </a:r>
            <a:r>
              <a:rPr sz="2700" b="1" i="1" spc="-7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time</a:t>
            </a:r>
            <a:r>
              <a:rPr sz="2700" b="1" i="1" spc="547" baseline="-23148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28/77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36.4%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000" b="1" i="1" baseline="-4166" dirty="0">
                <a:latin typeface="Arial"/>
                <a:cs typeface="Arial"/>
              </a:rPr>
              <a:t>Average</a:t>
            </a:r>
            <a:r>
              <a:rPr sz="3000" b="1" i="1" spc="-67" baseline="-4166" dirty="0">
                <a:latin typeface="Arial"/>
                <a:cs typeface="Arial"/>
              </a:rPr>
              <a:t> </a:t>
            </a:r>
            <a:r>
              <a:rPr sz="3000" b="1" i="1" baseline="-4166" dirty="0">
                <a:latin typeface="Arial"/>
                <a:cs typeface="Arial"/>
              </a:rPr>
              <a:t>number</a:t>
            </a:r>
            <a:r>
              <a:rPr sz="3000" b="1" i="1" spc="-44" baseline="-4166" dirty="0">
                <a:latin typeface="Arial"/>
                <a:cs typeface="Arial"/>
              </a:rPr>
              <a:t> </a:t>
            </a:r>
            <a:r>
              <a:rPr sz="3000" b="1" i="1" baseline="-4166" dirty="0">
                <a:latin typeface="Arial"/>
                <a:cs typeface="Arial"/>
              </a:rPr>
              <a:t>of</a:t>
            </a:r>
            <a:r>
              <a:rPr sz="3000" b="1" i="1" spc="307" baseline="-4166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=</a:t>
            </a:r>
            <a:r>
              <a:rPr sz="3000" b="1" spc="97" baseline="-37500" dirty="0">
                <a:latin typeface="Arial"/>
                <a:cs typeface="Arial"/>
              </a:rPr>
              <a:t> </a:t>
            </a:r>
            <a:r>
              <a:rPr sz="1800" b="1" i="1" u="sng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Sum</a:t>
            </a:r>
            <a:r>
              <a:rPr sz="1800" b="1" i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1800" b="1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total</a:t>
            </a:r>
            <a:r>
              <a:rPr sz="1800" b="1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flow</a:t>
            </a:r>
            <a:r>
              <a:rPr sz="1800" b="1" i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</a:t>
            </a:r>
            <a:r>
              <a:rPr sz="1800" b="1" i="1" spc="22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=</a:t>
            </a:r>
            <a:r>
              <a:rPr sz="3000" b="1" spc="-60" baseline="-3750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77/28</a:t>
            </a:r>
            <a:r>
              <a:rPr sz="3000" b="1" spc="-37" baseline="-3750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=</a:t>
            </a:r>
            <a:r>
              <a:rPr sz="3000" b="1" spc="-44" baseline="-3750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2.75</a:t>
            </a:r>
            <a:r>
              <a:rPr sz="3000" b="1" spc="-52" baseline="-37500" dirty="0">
                <a:latin typeface="Arial"/>
                <a:cs typeface="Arial"/>
              </a:rPr>
              <a:t> </a:t>
            </a:r>
            <a:r>
              <a:rPr sz="3000" b="1" i="1" spc="-30" baseline="-37500" dirty="0">
                <a:latin typeface="Arial"/>
                <a:cs typeface="Arial"/>
              </a:rPr>
              <a:t>jobs</a:t>
            </a:r>
            <a:endParaRPr sz="3000" baseline="-375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683634" y="4569714"/>
            <a:ext cx="2099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Total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job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work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45844" y="5252161"/>
            <a:ext cx="27857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Average</a:t>
            </a:r>
            <a:r>
              <a:rPr sz="2000" b="1" i="1" spc="-5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job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lateness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spc="-5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929830" y="5252161"/>
            <a:ext cx="2013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11/5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2.2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097782" y="5045455"/>
            <a:ext cx="1703705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1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Total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late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days </a:t>
            </a:r>
            <a:r>
              <a:rPr sz="1800" b="1" i="1" dirty="0">
                <a:latin typeface="Arial"/>
                <a:cs typeface="Arial"/>
              </a:rPr>
              <a:t>Number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of</a:t>
            </a:r>
            <a:r>
              <a:rPr sz="1800" b="1" i="1" spc="-40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44950" y="5418201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22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393191"/>
            <a:ext cx="7781925" cy="1229360"/>
            <a:chOff x="681037" y="393191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7772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772400" y="9271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0" y="927100"/>
                  </a:moveTo>
                  <a:lnTo>
                    <a:pt x="7772400" y="9271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9271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272" y="393191"/>
              <a:ext cx="6349746" cy="12291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105"/>
              </a:spcBef>
            </a:pPr>
            <a:r>
              <a:rPr dirty="0"/>
              <a:t>Sequencing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3283" y="2331707"/>
            <a:ext cx="1561338" cy="56770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25423" y="2606039"/>
            <a:ext cx="1541780" cy="3020060"/>
            <a:chOff x="725423" y="2606039"/>
            <a:chExt cx="1541780" cy="30200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327" y="2606039"/>
              <a:ext cx="861822" cy="5676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423" y="2880359"/>
              <a:ext cx="1541526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440" y="3291839"/>
              <a:ext cx="523494" cy="5676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440" y="3742943"/>
              <a:ext cx="523494" cy="5676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40" y="4187951"/>
              <a:ext cx="523494" cy="5676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440" y="4619244"/>
              <a:ext cx="523494" cy="5676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2059" y="5058155"/>
              <a:ext cx="508266" cy="56769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59735" y="2606039"/>
            <a:ext cx="1946910" cy="3469640"/>
            <a:chOff x="2459735" y="2606039"/>
            <a:chExt cx="1946910" cy="346964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9735" y="2606039"/>
              <a:ext cx="1946910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6747" y="2880359"/>
              <a:ext cx="927353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8687" y="3291839"/>
              <a:ext cx="480834" cy="5676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8687" y="3742943"/>
              <a:ext cx="480834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8687" y="4187951"/>
              <a:ext cx="480834" cy="567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18687" y="4619244"/>
              <a:ext cx="480834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8687" y="5058155"/>
              <a:ext cx="480834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76955" y="5507735"/>
              <a:ext cx="622554" cy="56769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562855" y="2606039"/>
            <a:ext cx="3884295" cy="3469640"/>
            <a:chOff x="4562855" y="2606039"/>
            <a:chExt cx="3884295" cy="3469640"/>
          </a:xfrm>
        </p:grpSpPr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67427" y="2606039"/>
              <a:ext cx="986789" cy="5676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2855" y="2880359"/>
              <a:ext cx="927353" cy="5676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3080" y="2606039"/>
              <a:ext cx="1411985" cy="5676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18631" y="2880359"/>
              <a:ext cx="892302" cy="5676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28916" y="2606039"/>
              <a:ext cx="861822" cy="5676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2779" y="2880359"/>
              <a:ext cx="1443990" cy="5676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56987" y="3291839"/>
              <a:ext cx="480834" cy="567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9903" y="3291839"/>
              <a:ext cx="480834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6095" y="3291839"/>
              <a:ext cx="480834" cy="567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56987" y="3742943"/>
              <a:ext cx="480834" cy="5676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48172" y="3742943"/>
              <a:ext cx="622553" cy="5676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26095" y="3742943"/>
              <a:ext cx="480834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28971" y="4187951"/>
              <a:ext cx="608838" cy="5676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89903" y="4187951"/>
              <a:ext cx="480834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26095" y="4187951"/>
              <a:ext cx="480834" cy="5676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15255" y="4619244"/>
              <a:ext cx="622553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48172" y="4619244"/>
              <a:ext cx="622553" cy="5676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26095" y="4619244"/>
              <a:ext cx="480834" cy="5676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15255" y="5058155"/>
              <a:ext cx="622553" cy="567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48172" y="5058155"/>
              <a:ext cx="622553" cy="567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626095" y="5058155"/>
              <a:ext cx="480834" cy="5676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15255" y="5507735"/>
              <a:ext cx="622553" cy="5676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26095" y="5507735"/>
              <a:ext cx="480834" cy="567690"/>
            </a:xfrm>
            <a:prstGeom prst="rect">
              <a:avLst/>
            </a:prstGeom>
          </p:spPr>
        </p:pic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685800" y="2432663"/>
          <a:ext cx="7848600" cy="3460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7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2015">
                <a:tc>
                  <a:txBody>
                    <a:bodyPr/>
                    <a:lstStyle/>
                    <a:p>
                      <a:pPr marL="198755" marR="258445" indent="374650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Sequence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 marR="272415" indent="-635" algn="ctr">
                        <a:lnSpc>
                          <a:spcPts val="2160"/>
                        </a:lnSpc>
                        <a:spcBef>
                          <a:spcPts val="8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Work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(Processing)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035" marR="213360" indent="4445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spc="-20" dirty="0">
                          <a:latin typeface="Arial"/>
                          <a:cs typeface="Arial"/>
                        </a:rPr>
                        <a:t>Flow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6405" marR="194945" indent="-226060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2000" b="1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i="1" spc="-25" dirty="0">
                          <a:latin typeface="Arial"/>
                          <a:cs typeface="Arial"/>
                        </a:rPr>
                        <a:t>Due </a:t>
                      </a:r>
                      <a:r>
                        <a:rPr sz="2000" b="1" i="1" spc="-20" dirty="0">
                          <a:latin typeface="Arial"/>
                          <a:cs typeface="Arial"/>
                        </a:rPr>
                        <a:t>Date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 marR="183515" indent="325755">
                        <a:lnSpc>
                          <a:spcPts val="2160"/>
                        </a:lnSpc>
                        <a:spcBef>
                          <a:spcPts val="2245"/>
                        </a:spcBef>
                      </a:pPr>
                      <a:r>
                        <a:rPr sz="2000" b="1" i="1" spc="-25" dirty="0">
                          <a:latin typeface="Arial"/>
                          <a:cs typeface="Arial"/>
                        </a:rPr>
                        <a:t>Job </a:t>
                      </a:r>
                      <a:r>
                        <a:rPr sz="2000" b="1" i="1" spc="-10" dirty="0">
                          <a:latin typeface="Arial"/>
                          <a:cs typeface="Arial"/>
                        </a:rPr>
                        <a:t>Lateness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85115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40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solidFill>
                      <a:srgbClr val="FF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37909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A4DF00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solidFill>
                      <a:srgbClr val="A4D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70802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18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7150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i="1" spc="-5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56070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13765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28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65125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25" dirty="0">
                          <a:latin typeface="Arial"/>
                          <a:cs typeface="Arial"/>
                        </a:rPr>
                        <a:t>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1334" algn="r">
                        <a:lnSpc>
                          <a:spcPts val="2325"/>
                        </a:lnSpc>
                        <a:spcBef>
                          <a:spcPts val="380"/>
                        </a:spcBef>
                      </a:pPr>
                      <a:r>
                        <a:rPr sz="2000" b="1" spc="-5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0" name="object 50"/>
          <p:cNvGrpSpPr/>
          <p:nvPr/>
        </p:nvGrpSpPr>
        <p:grpSpPr>
          <a:xfrm>
            <a:off x="527304" y="1520952"/>
            <a:ext cx="4865370" cy="787400"/>
            <a:chOff x="527304" y="1520952"/>
            <a:chExt cx="4865370" cy="787400"/>
          </a:xfrm>
        </p:grpSpPr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7304" y="1520952"/>
              <a:ext cx="3385566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45764" y="1520952"/>
              <a:ext cx="585977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64636" y="1520952"/>
              <a:ext cx="723138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20668" y="1520952"/>
              <a:ext cx="585977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39539" y="1520952"/>
              <a:ext cx="723138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195571" y="1520952"/>
              <a:ext cx="585977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14444" y="1520952"/>
              <a:ext cx="723138" cy="78714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70475" y="1520952"/>
              <a:ext cx="585977" cy="78714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89348" y="1520952"/>
              <a:ext cx="703326" cy="78714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36193" y="1613408"/>
            <a:ext cx="4425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spc="-25" dirty="0">
                <a:latin typeface="Arial"/>
                <a:cs typeface="Arial"/>
              </a:rPr>
              <a:t>SPT:</a:t>
            </a:r>
            <a:r>
              <a:rPr sz="2800" b="1" i="1" spc="-14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Sequence</a:t>
            </a:r>
            <a:r>
              <a:rPr sz="2800" b="1" i="1" spc="-10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B-</a:t>
            </a:r>
            <a:r>
              <a:rPr sz="2800" b="1" i="1" spc="-25" dirty="0">
                <a:latin typeface="Arial"/>
                <a:cs typeface="Arial"/>
              </a:rPr>
              <a:t>D-A-</a:t>
            </a:r>
            <a:r>
              <a:rPr sz="2800" b="1" i="1" spc="-20" dirty="0">
                <a:latin typeface="Arial"/>
                <a:cs typeface="Arial"/>
              </a:rPr>
              <a:t>C-</a:t>
            </a:r>
            <a:r>
              <a:rPr sz="2800" b="1" i="1" spc="-5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037" y="393191"/>
            <a:ext cx="7781925" cy="1229360"/>
            <a:chOff x="681037" y="393191"/>
            <a:chExt cx="7781925" cy="1229360"/>
          </a:xfrm>
        </p:grpSpPr>
        <p:sp>
          <p:nvSpPr>
            <p:cNvPr id="3" name="object 3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777240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772400" y="9271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2EF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507999"/>
              <a:ext cx="7772400" cy="927100"/>
            </a:xfrm>
            <a:custGeom>
              <a:avLst/>
              <a:gdLst/>
              <a:ahLst/>
              <a:cxnLst/>
              <a:rect l="l" t="t" r="r" b="b"/>
              <a:pathLst>
                <a:path w="7772400" h="927100">
                  <a:moveTo>
                    <a:pt x="0" y="927100"/>
                  </a:moveTo>
                  <a:lnTo>
                    <a:pt x="7772400" y="9271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9271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272" y="393191"/>
              <a:ext cx="6349746" cy="12291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105"/>
              </a:spcBef>
            </a:pPr>
            <a:r>
              <a:rPr dirty="0"/>
              <a:t>Sequencing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4834" y="2432663"/>
            <a:ext cx="7382509" cy="346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7860">
              <a:lnSpc>
                <a:spcPts val="2095"/>
              </a:lnSpc>
            </a:pPr>
            <a:r>
              <a:rPr sz="2000" b="1" i="1" dirty="0">
                <a:latin typeface="Arial"/>
                <a:cs typeface="Arial"/>
              </a:rPr>
              <a:t>Job</a:t>
            </a:r>
            <a:r>
              <a:rPr sz="2000" b="1" i="1" spc="-45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Work</a:t>
            </a:r>
            <a:endParaRPr sz="2000">
              <a:latin typeface="Arial"/>
              <a:cs typeface="Arial"/>
            </a:endParaRPr>
          </a:p>
          <a:p>
            <a:pPr indent="374650">
              <a:lnSpc>
                <a:spcPts val="2160"/>
              </a:lnSpc>
              <a:spcBef>
                <a:spcPts val="150"/>
              </a:spcBef>
              <a:tabLst>
                <a:tab pos="1734185" algn="l"/>
                <a:tab pos="2211070" algn="l"/>
                <a:tab pos="3837940" algn="l"/>
                <a:tab pos="4868545" algn="l"/>
                <a:tab pos="5093970" algn="l"/>
                <a:tab pos="6277610" algn="l"/>
                <a:tab pos="6604000" algn="l"/>
              </a:tabLst>
            </a:pPr>
            <a:r>
              <a:rPr sz="2000" b="1" i="1" spc="-25" dirty="0">
                <a:latin typeface="Arial"/>
                <a:cs typeface="Arial"/>
              </a:rPr>
              <a:t>Job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10" dirty="0">
                <a:latin typeface="Arial"/>
                <a:cs typeface="Arial"/>
              </a:rPr>
              <a:t>(Processing)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52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Flow</a:t>
            </a:r>
            <a:r>
              <a:rPr sz="2000" b="1" i="1" dirty="0">
                <a:latin typeface="Arial"/>
                <a:cs typeface="Arial"/>
              </a:rPr>
              <a:t>	Job </a:t>
            </a:r>
            <a:r>
              <a:rPr sz="2000" b="1" i="1" spc="-25" dirty="0">
                <a:latin typeface="Arial"/>
                <a:cs typeface="Arial"/>
              </a:rPr>
              <a:t>Due</a:t>
            </a:r>
            <a:r>
              <a:rPr sz="2000" b="1" i="1" dirty="0">
                <a:latin typeface="Arial"/>
                <a:cs typeface="Arial"/>
              </a:rPr>
              <a:t>		</a:t>
            </a:r>
            <a:r>
              <a:rPr sz="2000" b="1" i="1" spc="-25" dirty="0">
                <a:latin typeface="Arial"/>
                <a:cs typeface="Arial"/>
              </a:rPr>
              <a:t>Job </a:t>
            </a:r>
            <a:r>
              <a:rPr sz="2000" b="1" i="1" spc="-10" dirty="0">
                <a:latin typeface="Arial"/>
                <a:cs typeface="Arial"/>
              </a:rPr>
              <a:t>Sequence</a:t>
            </a:r>
            <a:r>
              <a:rPr sz="2000" b="1" i="1" dirty="0">
                <a:latin typeface="Arial"/>
                <a:cs typeface="Arial"/>
              </a:rPr>
              <a:t>		</a:t>
            </a:r>
            <a:r>
              <a:rPr sz="2000" b="1" i="1" spc="-20" dirty="0">
                <a:latin typeface="Arial"/>
                <a:cs typeface="Arial"/>
              </a:rPr>
              <a:t>Time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20" dirty="0">
                <a:latin typeface="Arial"/>
                <a:cs typeface="Arial"/>
              </a:rPr>
              <a:t>Time</a:t>
            </a:r>
            <a:r>
              <a:rPr sz="2000" b="1" i="1" dirty="0">
                <a:latin typeface="Arial"/>
                <a:cs typeface="Arial"/>
              </a:rPr>
              <a:t>		</a:t>
            </a:r>
            <a:r>
              <a:rPr sz="2000" b="1" i="1" spc="-20" dirty="0">
                <a:latin typeface="Arial"/>
                <a:cs typeface="Arial"/>
              </a:rPr>
              <a:t>Date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i="1" spc="-10" dirty="0">
                <a:latin typeface="Arial"/>
                <a:cs typeface="Arial"/>
              </a:rPr>
              <a:t>Lateness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810"/>
              </a:spcBef>
              <a:tabLst>
                <a:tab pos="2494280" algn="l"/>
                <a:tab pos="4132579" algn="l"/>
                <a:tab pos="5364480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B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2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2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6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1150"/>
              </a:spcBef>
              <a:tabLst>
                <a:tab pos="2494280" algn="l"/>
                <a:tab pos="4132579" algn="l"/>
                <a:tab pos="5222875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D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3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5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15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1100"/>
              </a:spcBef>
              <a:tabLst>
                <a:tab pos="2494280" algn="l"/>
                <a:tab pos="4004310" algn="l"/>
                <a:tab pos="5364480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A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6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11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1000"/>
              </a:spcBef>
              <a:tabLst>
                <a:tab pos="2494280" algn="l"/>
                <a:tab pos="3990975" algn="l"/>
                <a:tab pos="5222875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C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19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18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  <a:spcBef>
                <a:spcPts val="1050"/>
              </a:spcBef>
              <a:tabLst>
                <a:tab pos="2494280" algn="l"/>
                <a:tab pos="3990975" algn="l"/>
                <a:tab pos="5222875" algn="l"/>
                <a:tab pos="6902450" algn="l"/>
              </a:tabLst>
            </a:pPr>
            <a:r>
              <a:rPr sz="2000" b="1" i="1" spc="-50" dirty="0">
                <a:latin typeface="Arial"/>
                <a:cs typeface="Arial"/>
              </a:rPr>
              <a:t>E</a:t>
            </a:r>
            <a:r>
              <a:rPr sz="2000" b="1" i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9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28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23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marL="2352675">
              <a:lnSpc>
                <a:spcPct val="100000"/>
              </a:lnSpc>
              <a:spcBef>
                <a:spcPts val="1155"/>
              </a:spcBef>
              <a:tabLst>
                <a:tab pos="3990975" algn="l"/>
                <a:tab pos="6902450" algn="l"/>
              </a:tabLst>
            </a:pPr>
            <a:r>
              <a:rPr sz="2000" b="1" spc="-25" dirty="0">
                <a:latin typeface="Arial"/>
                <a:cs typeface="Arial"/>
              </a:rPr>
              <a:t>28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25" dirty="0">
                <a:latin typeface="Arial"/>
                <a:cs typeface="Arial"/>
              </a:rPr>
              <a:t>65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0" dirty="0"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5423" y="2331707"/>
            <a:ext cx="7721600" cy="3743960"/>
            <a:chOff x="725423" y="2331707"/>
            <a:chExt cx="7721600" cy="37439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606039"/>
              <a:ext cx="861822" cy="5676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23" y="2880359"/>
              <a:ext cx="1541526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3284" y="2331707"/>
              <a:ext cx="1561338" cy="5677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9735" y="2606039"/>
              <a:ext cx="1946910" cy="5676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6747" y="2880359"/>
              <a:ext cx="927353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7427" y="2606039"/>
              <a:ext cx="986789" cy="567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2856" y="2880359"/>
              <a:ext cx="927353" cy="5676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3079" y="2606039"/>
              <a:ext cx="1411985" cy="567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8632" y="2880359"/>
              <a:ext cx="892302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8916" y="2606039"/>
              <a:ext cx="861822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2779" y="2880359"/>
              <a:ext cx="1443990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440" y="3291839"/>
              <a:ext cx="523494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8688" y="3291839"/>
              <a:ext cx="480834" cy="567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56988" y="3291839"/>
              <a:ext cx="480834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9903" y="3291839"/>
              <a:ext cx="480834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6095" y="3291839"/>
              <a:ext cx="480834" cy="5676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4440" y="3742944"/>
              <a:ext cx="523494" cy="5676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8688" y="3742944"/>
              <a:ext cx="480834" cy="5676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56988" y="3742944"/>
              <a:ext cx="480834" cy="5676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8171" y="3742944"/>
              <a:ext cx="622553" cy="5676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6095" y="3742944"/>
              <a:ext cx="480834" cy="56769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4440" y="4187951"/>
              <a:ext cx="523494" cy="5676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18688" y="4187951"/>
              <a:ext cx="480834" cy="56769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28971" y="4187951"/>
              <a:ext cx="608838" cy="567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9903" y="4187951"/>
              <a:ext cx="480834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26095" y="4187951"/>
              <a:ext cx="480834" cy="567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4440" y="4619244"/>
              <a:ext cx="523494" cy="5676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18688" y="4619244"/>
              <a:ext cx="480834" cy="5676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15256" y="4619244"/>
              <a:ext cx="622553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48171" y="4619244"/>
              <a:ext cx="622553" cy="5676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26095" y="4619244"/>
              <a:ext cx="480834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42059" y="5058155"/>
              <a:ext cx="508266" cy="5676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18688" y="5058155"/>
              <a:ext cx="480834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15256" y="5058155"/>
              <a:ext cx="622553" cy="5676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948171" y="5058155"/>
              <a:ext cx="622553" cy="5676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26095" y="5058155"/>
              <a:ext cx="480834" cy="567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76956" y="5507735"/>
              <a:ext cx="622554" cy="567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15256" y="5507735"/>
              <a:ext cx="622553" cy="5676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26095" y="5507735"/>
              <a:ext cx="480834" cy="567690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527304" y="1520952"/>
            <a:ext cx="4865370" cy="787400"/>
            <a:chOff x="527304" y="1520952"/>
            <a:chExt cx="4865370" cy="787400"/>
          </a:xfrm>
        </p:grpSpPr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7304" y="1520952"/>
              <a:ext cx="3385566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45764" y="1520952"/>
              <a:ext cx="585977" cy="7871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64636" y="1520952"/>
              <a:ext cx="723138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20668" y="1520952"/>
              <a:ext cx="585977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39539" y="1520952"/>
              <a:ext cx="723138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195571" y="1520952"/>
              <a:ext cx="585977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14444" y="1520952"/>
              <a:ext cx="723138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70475" y="1520952"/>
              <a:ext cx="585977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89348" y="1520952"/>
              <a:ext cx="703326" cy="78714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36193" y="1613408"/>
            <a:ext cx="4425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spc="-25" dirty="0">
                <a:latin typeface="Arial"/>
                <a:cs typeface="Arial"/>
              </a:rPr>
              <a:t>SPT:</a:t>
            </a:r>
            <a:r>
              <a:rPr sz="2800" b="1" i="1" spc="-140" dirty="0">
                <a:latin typeface="Arial"/>
                <a:cs typeface="Arial"/>
              </a:rPr>
              <a:t> </a:t>
            </a:r>
            <a:r>
              <a:rPr sz="2800" b="1" i="1" dirty="0">
                <a:latin typeface="Arial"/>
                <a:cs typeface="Arial"/>
              </a:rPr>
              <a:t>Sequence</a:t>
            </a:r>
            <a:r>
              <a:rPr sz="2800" b="1" i="1" spc="-105" dirty="0">
                <a:latin typeface="Arial"/>
                <a:cs typeface="Arial"/>
              </a:rPr>
              <a:t> </a:t>
            </a:r>
            <a:r>
              <a:rPr sz="2800" b="1" i="1" spc="-10" dirty="0">
                <a:latin typeface="Arial"/>
                <a:cs typeface="Arial"/>
              </a:rPr>
              <a:t>B-</a:t>
            </a:r>
            <a:r>
              <a:rPr sz="2800" b="1" i="1" spc="-25" dirty="0">
                <a:latin typeface="Arial"/>
                <a:cs typeface="Arial"/>
              </a:rPr>
              <a:t>D-A-</a:t>
            </a:r>
            <a:r>
              <a:rPr sz="2800" b="1" i="1" spc="-20" dirty="0">
                <a:latin typeface="Arial"/>
                <a:cs typeface="Arial"/>
              </a:rPr>
              <a:t>C-</a:t>
            </a:r>
            <a:r>
              <a:rPr sz="2800" b="1" i="1" spc="-5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38137" y="2454275"/>
            <a:ext cx="8467725" cy="3438525"/>
            <a:chOff x="338137" y="2454275"/>
            <a:chExt cx="8467725" cy="3438525"/>
          </a:xfrm>
        </p:grpSpPr>
        <p:sp>
          <p:nvSpPr>
            <p:cNvPr id="60" name="object 60"/>
            <p:cNvSpPr/>
            <p:nvPr/>
          </p:nvSpPr>
          <p:spPr>
            <a:xfrm>
              <a:off x="342900" y="2459037"/>
              <a:ext cx="8458200" cy="3429000"/>
            </a:xfrm>
            <a:custGeom>
              <a:avLst/>
              <a:gdLst/>
              <a:ahLst/>
              <a:cxnLst/>
              <a:rect l="l" t="t" r="r" b="b"/>
              <a:pathLst>
                <a:path w="8458200" h="3429000">
                  <a:moveTo>
                    <a:pt x="8458200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8458200" y="342900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2900" y="2459037"/>
              <a:ext cx="8458200" cy="3429000"/>
            </a:xfrm>
            <a:custGeom>
              <a:avLst/>
              <a:gdLst/>
              <a:ahLst/>
              <a:cxnLst/>
              <a:rect l="l" t="t" r="r" b="b"/>
              <a:pathLst>
                <a:path w="8458200" h="3429000">
                  <a:moveTo>
                    <a:pt x="0" y="3429000"/>
                  </a:moveTo>
                  <a:lnTo>
                    <a:pt x="8458200" y="3429000"/>
                  </a:lnTo>
                  <a:lnTo>
                    <a:pt x="84582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39165" y="2813685"/>
            <a:ext cx="7828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Average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completion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time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Sum</a:t>
            </a:r>
            <a:r>
              <a:rPr sz="2700" b="1" i="1" spc="-15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of</a:t>
            </a:r>
            <a:r>
              <a:rPr sz="2700" b="1" i="1" spc="-7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total</a:t>
            </a:r>
            <a:r>
              <a:rPr sz="2700" b="1" i="1" spc="-30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flow</a:t>
            </a:r>
            <a:r>
              <a:rPr sz="2700" b="1" i="1" spc="-22" baseline="43209" dirty="0">
                <a:latin typeface="Arial"/>
                <a:cs typeface="Arial"/>
              </a:rPr>
              <a:t> </a:t>
            </a:r>
            <a:r>
              <a:rPr sz="2700" b="1" i="1" baseline="43209" dirty="0">
                <a:latin typeface="Arial"/>
                <a:cs typeface="Arial"/>
              </a:rPr>
              <a:t>time</a:t>
            </a:r>
            <a:r>
              <a:rPr sz="2700" b="1" i="1" spc="412" baseline="43209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65/5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13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355084" y="2961259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Number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of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160776" y="2992501"/>
            <a:ext cx="3248025" cy="815975"/>
          </a:xfrm>
          <a:custGeom>
            <a:avLst/>
            <a:gdLst/>
            <a:ahLst/>
            <a:cxnLst/>
            <a:rect l="l" t="t" r="r" b="b"/>
            <a:pathLst>
              <a:path w="3248025" h="815975">
                <a:moveTo>
                  <a:pt x="3248025" y="0"/>
                </a:moveTo>
                <a:lnTo>
                  <a:pt x="857250" y="0"/>
                </a:lnTo>
              </a:path>
              <a:path w="3248025" h="815975">
                <a:moveTo>
                  <a:pt x="0" y="815975"/>
                </a:moveTo>
                <a:lnTo>
                  <a:pt x="2397125" y="815975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56894" y="4522723"/>
            <a:ext cx="2241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Arial"/>
                <a:cs typeface="Arial"/>
              </a:rPr>
              <a:t>jobs</a:t>
            </a:r>
            <a:r>
              <a:rPr sz="2000" b="1" i="1" spc="-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in</a:t>
            </a:r>
            <a:r>
              <a:rPr sz="2000" b="1" i="1" spc="-3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the</a:t>
            </a:r>
            <a:r>
              <a:rPr sz="2000" b="1" i="1" spc="-2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18794" y="3462908"/>
            <a:ext cx="7473950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2110" algn="ctr">
              <a:lnSpc>
                <a:spcPts val="1789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Total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job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work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 marL="67310" algn="ctr">
              <a:lnSpc>
                <a:spcPts val="2030"/>
              </a:lnSpc>
            </a:pPr>
            <a:r>
              <a:rPr sz="2000" b="1" i="1" dirty="0">
                <a:latin typeface="Arial"/>
                <a:cs typeface="Arial"/>
              </a:rPr>
              <a:t>Utilization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195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Sum</a:t>
            </a:r>
            <a:r>
              <a:rPr sz="2700" b="1" i="1" spc="-15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of</a:t>
            </a:r>
            <a:r>
              <a:rPr sz="2700" b="1" i="1" spc="-22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total</a:t>
            </a:r>
            <a:r>
              <a:rPr sz="2700" b="1" i="1" spc="-22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flow</a:t>
            </a:r>
            <a:r>
              <a:rPr sz="2700" b="1" i="1" spc="-7" baseline="-23148" dirty="0">
                <a:latin typeface="Arial"/>
                <a:cs typeface="Arial"/>
              </a:rPr>
              <a:t> </a:t>
            </a:r>
            <a:r>
              <a:rPr sz="2700" b="1" i="1" baseline="-23148" dirty="0">
                <a:latin typeface="Arial"/>
                <a:cs typeface="Arial"/>
              </a:rPr>
              <a:t>time</a:t>
            </a:r>
            <a:r>
              <a:rPr sz="2700" b="1" i="1" spc="547" baseline="-23148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28/65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43.1%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000" b="1" i="1" baseline="-4166" dirty="0">
                <a:latin typeface="Arial"/>
                <a:cs typeface="Arial"/>
              </a:rPr>
              <a:t>Average</a:t>
            </a:r>
            <a:r>
              <a:rPr sz="3000" b="1" i="1" spc="-67" baseline="-4166" dirty="0">
                <a:latin typeface="Arial"/>
                <a:cs typeface="Arial"/>
              </a:rPr>
              <a:t> </a:t>
            </a:r>
            <a:r>
              <a:rPr sz="3000" b="1" i="1" baseline="-4166" dirty="0">
                <a:latin typeface="Arial"/>
                <a:cs typeface="Arial"/>
              </a:rPr>
              <a:t>number</a:t>
            </a:r>
            <a:r>
              <a:rPr sz="3000" b="1" i="1" spc="-44" baseline="-4166" dirty="0">
                <a:latin typeface="Arial"/>
                <a:cs typeface="Arial"/>
              </a:rPr>
              <a:t> </a:t>
            </a:r>
            <a:r>
              <a:rPr sz="3000" b="1" i="1" baseline="-4166" dirty="0">
                <a:latin typeface="Arial"/>
                <a:cs typeface="Arial"/>
              </a:rPr>
              <a:t>of</a:t>
            </a:r>
            <a:r>
              <a:rPr sz="3000" b="1" i="1" spc="307" baseline="-4166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=</a:t>
            </a:r>
            <a:r>
              <a:rPr sz="3000" b="1" spc="97" baseline="-37500" dirty="0">
                <a:latin typeface="Arial"/>
                <a:cs typeface="Arial"/>
              </a:rPr>
              <a:t> </a:t>
            </a:r>
            <a:r>
              <a:rPr sz="1800" b="1" i="1" u="sng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Sum</a:t>
            </a:r>
            <a:r>
              <a:rPr sz="1800" b="1" i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1800" b="1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total</a:t>
            </a:r>
            <a:r>
              <a:rPr sz="1800" b="1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flow</a:t>
            </a:r>
            <a:r>
              <a:rPr sz="1800" b="1" i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</a:t>
            </a:r>
            <a:r>
              <a:rPr sz="1800" b="1" i="1" spc="22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=</a:t>
            </a:r>
            <a:r>
              <a:rPr sz="3000" b="1" spc="-60" baseline="-3750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65/28</a:t>
            </a:r>
            <a:r>
              <a:rPr sz="3000" b="1" spc="-37" baseline="-3750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=</a:t>
            </a:r>
            <a:r>
              <a:rPr sz="3000" b="1" spc="-44" baseline="-37500" dirty="0">
                <a:latin typeface="Arial"/>
                <a:cs typeface="Arial"/>
              </a:rPr>
              <a:t> </a:t>
            </a:r>
            <a:r>
              <a:rPr sz="3000" b="1" baseline="-37500" dirty="0">
                <a:latin typeface="Arial"/>
                <a:cs typeface="Arial"/>
              </a:rPr>
              <a:t>2.32</a:t>
            </a:r>
            <a:r>
              <a:rPr sz="3000" b="1" spc="-52" baseline="-37500" dirty="0">
                <a:latin typeface="Arial"/>
                <a:cs typeface="Arial"/>
              </a:rPr>
              <a:t> </a:t>
            </a:r>
            <a:r>
              <a:rPr sz="3000" b="1" i="1" spc="-30" baseline="-37500" dirty="0">
                <a:latin typeface="Arial"/>
                <a:cs typeface="Arial"/>
              </a:rPr>
              <a:t>jobs</a:t>
            </a:r>
            <a:endParaRPr sz="3000" baseline="-375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683634" y="4569714"/>
            <a:ext cx="2099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Total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job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work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217167" y="5252161"/>
            <a:ext cx="27851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Arial"/>
                <a:cs typeface="Arial"/>
              </a:rPr>
              <a:t>Average</a:t>
            </a:r>
            <a:r>
              <a:rPr sz="2000" b="1" i="1" spc="-5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job</a:t>
            </a:r>
            <a:r>
              <a:rPr sz="2000" b="1" i="1" spc="-4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lateness</a:t>
            </a:r>
            <a:r>
              <a:rPr sz="2000" b="1" i="1" spc="-50" dirty="0">
                <a:latin typeface="Arial"/>
                <a:cs typeface="Arial"/>
              </a:rPr>
              <a:t> </a:t>
            </a:r>
            <a:r>
              <a:rPr sz="2000" b="1" spc="-5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001077" y="5252161"/>
            <a:ext cx="1885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9/5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1.8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i="1" spc="-20" dirty="0"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169409" y="5045455"/>
            <a:ext cx="170307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1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Total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late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days </a:t>
            </a:r>
            <a:r>
              <a:rPr sz="1800" b="1" i="1" dirty="0">
                <a:latin typeface="Arial"/>
                <a:cs typeface="Arial"/>
              </a:rPr>
              <a:t>Number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of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spc="-20" dirty="0">
                <a:latin typeface="Arial"/>
                <a:cs typeface="Arial"/>
              </a:rPr>
              <a:t>jobs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16451" y="5418201"/>
            <a:ext cx="1808480" cy="0"/>
          </a:xfrm>
          <a:custGeom>
            <a:avLst/>
            <a:gdLst/>
            <a:ahLst/>
            <a:cxnLst/>
            <a:rect l="l" t="t" r="r" b="b"/>
            <a:pathLst>
              <a:path w="1808479">
                <a:moveTo>
                  <a:pt x="0" y="0"/>
                </a:moveTo>
                <a:lnTo>
                  <a:pt x="1808099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2008</a:t>
            </a:r>
            <a:r>
              <a:rPr spc="-15" dirty="0"/>
              <a:t> </a:t>
            </a:r>
            <a:r>
              <a:rPr dirty="0"/>
              <a:t>Prentice</a:t>
            </a:r>
            <a:r>
              <a:rPr spc="-35" dirty="0"/>
              <a:t> </a:t>
            </a:r>
            <a:r>
              <a:rPr dirty="0"/>
              <a:t>Hall,</a:t>
            </a:r>
            <a:r>
              <a:rPr spc="-15" dirty="0"/>
              <a:t> </a:t>
            </a:r>
            <a:r>
              <a:rPr spc="-20" dirty="0"/>
              <a:t>Inc.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15</a:t>
            </a:r>
            <a:r>
              <a:rPr spc="-10" dirty="0"/>
              <a:t> </a:t>
            </a:r>
            <a:r>
              <a:rPr dirty="0"/>
              <a:t>–</a:t>
            </a:r>
            <a:r>
              <a:rPr spc="5" dirty="0"/>
              <a:t> </a:t>
            </a: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2225</Words>
  <Application>Microsoft Office PowerPoint</Application>
  <PresentationFormat>On-screen Show (4:3)</PresentationFormat>
  <Paragraphs>740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MT</vt:lpstr>
      <vt:lpstr>Calibri</vt:lpstr>
      <vt:lpstr>Comic Sans MS</vt:lpstr>
      <vt:lpstr>Times New Roman</vt:lpstr>
      <vt:lpstr>Wingdings</vt:lpstr>
      <vt:lpstr>Office Theme</vt:lpstr>
      <vt:lpstr>Lecture</vt:lpstr>
      <vt:lpstr>Scheduling</vt:lpstr>
      <vt:lpstr>Importance of Scheduling</vt:lpstr>
      <vt:lpstr>Sequencing Jobs</vt:lpstr>
      <vt:lpstr>Sequencing Example</vt:lpstr>
      <vt:lpstr>Sequencing Example</vt:lpstr>
      <vt:lpstr>Sequencing Example</vt:lpstr>
      <vt:lpstr>Sequencing Example</vt:lpstr>
      <vt:lpstr>Sequencing Example</vt:lpstr>
      <vt:lpstr>Sequencing Example</vt:lpstr>
      <vt:lpstr>Sequencing Example</vt:lpstr>
      <vt:lpstr>Sequencing Example</vt:lpstr>
      <vt:lpstr>Sequencing Example</vt:lpstr>
      <vt:lpstr>Sequencing Example</vt:lpstr>
      <vt:lpstr>Comparison of Sequencing Rules</vt:lpstr>
      <vt:lpstr>Critical Ratio (CR)</vt:lpstr>
      <vt:lpstr>Critical Ratio Example</vt:lpstr>
      <vt:lpstr>Critical Ratio Example</vt:lpstr>
      <vt:lpstr>Critical Ratio Example</vt:lpstr>
      <vt:lpstr>Critical Ratio Example</vt:lpstr>
      <vt:lpstr>Critical Ratio Example</vt:lpstr>
      <vt:lpstr>Sequencing N Jobs on Two Machines: Johnson’s Rule</vt:lpstr>
      <vt:lpstr>Johnson’s Rule</vt:lpstr>
      <vt:lpstr>Johnson’s Rule Example</vt:lpstr>
      <vt:lpstr>Johnson’s Rule Example</vt:lpstr>
      <vt:lpstr>Johnson’s Rule Example</vt:lpstr>
      <vt:lpstr>Johnson’s Rule Example</vt:lpstr>
      <vt:lpstr>Johnson’s Rule Example</vt:lpstr>
      <vt:lpstr>Johnson’s Rule Example</vt:lpstr>
      <vt:lpstr>Practice Yourself</vt:lpstr>
      <vt:lpstr>Gant 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</dc:title>
  <dc:subject>Heizer/Render 8E</dc:subject>
  <dc:creator>Jeff Heyl</dc:creator>
  <cp:lastModifiedBy>1808025 - Md Fahimul Islam</cp:lastModifiedBy>
  <cp:revision>2</cp:revision>
  <dcterms:created xsi:type="dcterms:W3CDTF">2024-12-30T17:23:01Z</dcterms:created>
  <dcterms:modified xsi:type="dcterms:W3CDTF">2024-12-30T19:12:59Z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2024-12-30T00:00:00Z</vt:filetime>
  </property>
  <property fmtid="{D5CDD505-2E9C-101B-9397-08002B2CF9AE}" pid="5" name="Producer">
    <vt:lpwstr>Microsoft® PowerPoint® for Microsoft 365</vt:lpwstr>
  </property>
</Properties>
</file>